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278" r:id="rId6"/>
    <p:sldId id="275" r:id="rId7"/>
    <p:sldId id="279" r:id="rId8"/>
    <p:sldId id="280" r:id="rId9"/>
    <p:sldId id="259" r:id="rId10"/>
    <p:sldId id="281" r:id="rId11"/>
    <p:sldId id="260" r:id="rId12"/>
    <p:sldId id="282" r:id="rId13"/>
    <p:sldId id="261" r:id="rId14"/>
    <p:sldId id="283" r:id="rId15"/>
    <p:sldId id="285" r:id="rId16"/>
    <p:sldId id="284" r:id="rId17"/>
    <p:sldId id="339" r:id="rId18"/>
    <p:sldId id="340" r:id="rId19"/>
    <p:sldId id="341" r:id="rId20"/>
    <p:sldId id="286" r:id="rId21"/>
    <p:sldId id="287" r:id="rId22"/>
    <p:sldId id="263" r:id="rId23"/>
    <p:sldId id="262" r:id="rId24"/>
    <p:sldId id="348" r:id="rId25"/>
    <p:sldId id="344" r:id="rId26"/>
    <p:sldId id="289" r:id="rId27"/>
    <p:sldId id="347" r:id="rId28"/>
    <p:sldId id="264" r:id="rId29"/>
    <p:sldId id="265" r:id="rId30"/>
    <p:sldId id="266" r:id="rId31"/>
    <p:sldId id="267" r:id="rId32"/>
    <p:sldId id="268" r:id="rId33"/>
    <p:sldId id="349" r:id="rId34"/>
    <p:sldId id="350" r:id="rId35"/>
    <p:sldId id="269" r:id="rId3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>
      <p:cViewPr varScale="1">
        <p:scale>
          <a:sx n="63" d="100"/>
          <a:sy n="63" d="100"/>
        </p:scale>
        <p:origin x="88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91202" y="845493"/>
            <a:ext cx="4121694" cy="1081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26453" y="587869"/>
            <a:ext cx="9251193" cy="202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9660" y="5313974"/>
            <a:ext cx="15007590" cy="5469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yspanish.com/grammar/test/subj1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1069" y="9943984"/>
            <a:ext cx="98621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75" dirty="0">
                <a:latin typeface="Arial Black"/>
                <a:cs typeface="Arial Black"/>
              </a:rPr>
              <a:t>Spanish</a:t>
            </a:r>
            <a:r>
              <a:rPr sz="2450" spc="-275" dirty="0">
                <a:latin typeface="Arial Black"/>
                <a:cs typeface="Arial Black"/>
              </a:rPr>
              <a:t> </a:t>
            </a:r>
            <a:r>
              <a:rPr sz="2450" spc="-130" dirty="0">
                <a:latin typeface="Arial Black"/>
                <a:cs typeface="Arial Black"/>
              </a:rPr>
              <a:t>for</a:t>
            </a:r>
            <a:r>
              <a:rPr sz="2450" spc="-270" dirty="0">
                <a:latin typeface="Arial Black"/>
                <a:cs typeface="Arial Black"/>
              </a:rPr>
              <a:t> </a:t>
            </a:r>
            <a:r>
              <a:rPr sz="2450" spc="-175" dirty="0">
                <a:latin typeface="Arial Black"/>
                <a:cs typeface="Arial Black"/>
              </a:rPr>
              <a:t>Reading</a:t>
            </a:r>
            <a:r>
              <a:rPr sz="2450" spc="-275" dirty="0">
                <a:latin typeface="Arial Black"/>
                <a:cs typeface="Arial Black"/>
              </a:rPr>
              <a:t> </a:t>
            </a:r>
            <a:r>
              <a:rPr sz="2450" spc="-215" dirty="0">
                <a:latin typeface="Arial Black"/>
                <a:cs typeface="Arial Black"/>
              </a:rPr>
              <a:t>Knowledge</a:t>
            </a:r>
            <a:r>
              <a:rPr sz="2450" spc="-270" dirty="0">
                <a:latin typeface="Arial Black"/>
                <a:cs typeface="Arial Black"/>
              </a:rPr>
              <a:t> </a:t>
            </a:r>
            <a:r>
              <a:rPr sz="2450" spc="55" dirty="0">
                <a:latin typeface="Arial Black"/>
                <a:cs typeface="Arial Black"/>
              </a:rPr>
              <a:t>-</a:t>
            </a:r>
            <a:r>
              <a:rPr sz="2450" spc="-275" dirty="0">
                <a:latin typeface="Arial Black"/>
                <a:cs typeface="Arial Black"/>
              </a:rPr>
              <a:t> </a:t>
            </a:r>
            <a:r>
              <a:rPr sz="2450" spc="-190" dirty="0">
                <a:latin typeface="Arial Black"/>
                <a:cs typeface="Arial Black"/>
              </a:rPr>
              <a:t>Summer</a:t>
            </a:r>
            <a:r>
              <a:rPr sz="2450" spc="-270" dirty="0">
                <a:latin typeface="Arial Black"/>
                <a:cs typeface="Arial Black"/>
              </a:rPr>
              <a:t> </a:t>
            </a:r>
            <a:r>
              <a:rPr sz="2450" spc="-80" dirty="0">
                <a:latin typeface="Arial Black"/>
                <a:cs typeface="Arial Black"/>
              </a:rPr>
              <a:t>202</a:t>
            </a:r>
            <a:r>
              <a:rPr lang="en-US" sz="2450" spc="-80" dirty="0">
                <a:latin typeface="Arial Black"/>
                <a:cs typeface="Arial Black"/>
              </a:rPr>
              <a:t>1</a:t>
            </a:r>
            <a:r>
              <a:rPr sz="2450" spc="-275" dirty="0">
                <a:latin typeface="Arial Black"/>
                <a:cs typeface="Arial Black"/>
              </a:rPr>
              <a:t> </a:t>
            </a:r>
            <a:r>
              <a:rPr lang="en-US" sz="2450" spc="55" dirty="0">
                <a:latin typeface="Arial Black"/>
                <a:cs typeface="Arial Black"/>
              </a:rPr>
              <a:t>–</a:t>
            </a:r>
            <a:r>
              <a:rPr sz="2450" spc="-270" dirty="0">
                <a:latin typeface="Arial Black"/>
                <a:cs typeface="Arial Black"/>
              </a:rPr>
              <a:t> </a:t>
            </a:r>
            <a:r>
              <a:rPr lang="en-US" sz="2450" spc="-195" dirty="0">
                <a:latin typeface="Arial Black"/>
                <a:cs typeface="Arial Black"/>
              </a:rPr>
              <a:t>Juan Garrido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5270" y="4639722"/>
            <a:ext cx="649414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50" spc="500" dirty="0"/>
              <a:t>C</a:t>
            </a:r>
            <a:r>
              <a:rPr sz="10550" spc="315" dirty="0"/>
              <a:t>h</a:t>
            </a:r>
            <a:r>
              <a:rPr sz="10550" spc="50" dirty="0"/>
              <a:t>a</a:t>
            </a:r>
            <a:r>
              <a:rPr sz="10550" spc="345" dirty="0"/>
              <a:t>p</a:t>
            </a:r>
            <a:r>
              <a:rPr sz="10550" spc="145" dirty="0"/>
              <a:t>t</a:t>
            </a:r>
            <a:r>
              <a:rPr sz="10550" spc="155" dirty="0"/>
              <a:t>e</a:t>
            </a:r>
            <a:r>
              <a:rPr sz="10550" spc="210" dirty="0"/>
              <a:t>r</a:t>
            </a:r>
            <a:r>
              <a:rPr sz="10550" spc="-1090" dirty="0"/>
              <a:t> </a:t>
            </a:r>
            <a:r>
              <a:rPr sz="10550" spc="-1055" dirty="0"/>
              <a:t>1</a:t>
            </a:r>
            <a:r>
              <a:rPr sz="10550" spc="620" dirty="0"/>
              <a:t>2</a:t>
            </a:r>
            <a:endParaRPr sz="105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487A2-B0AB-9D40-AC87-D92ECD3F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76" y="397"/>
            <a:ext cx="15940873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7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180" dirty="0"/>
              <a:t>P</a:t>
            </a:r>
            <a:r>
              <a:rPr spc="-350" dirty="0"/>
              <a:t>r</a:t>
            </a:r>
            <a:r>
              <a:rPr spc="440" dirty="0"/>
              <a:t>e</a:t>
            </a:r>
            <a:r>
              <a:rPr spc="215" dirty="0"/>
              <a:t>s</a:t>
            </a:r>
            <a:r>
              <a:rPr spc="440" dirty="0"/>
              <a:t>e</a:t>
            </a:r>
            <a:r>
              <a:rPr spc="285" dirty="0"/>
              <a:t>n</a:t>
            </a:r>
            <a:r>
              <a:rPr spc="310" dirty="0"/>
              <a:t>t</a:t>
            </a:r>
            <a:r>
              <a:rPr spc="-710" dirty="0"/>
              <a:t> </a:t>
            </a:r>
            <a:r>
              <a:rPr spc="210" dirty="0"/>
              <a:t>S</a:t>
            </a:r>
            <a:r>
              <a:rPr spc="45" dirty="0"/>
              <a:t>u</a:t>
            </a:r>
            <a:r>
              <a:rPr spc="175" dirty="0"/>
              <a:t>b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15" dirty="0"/>
              <a:t>i</a:t>
            </a:r>
            <a:r>
              <a:rPr spc="-430" dirty="0"/>
              <a:t>v</a:t>
            </a:r>
            <a:r>
              <a:rPr spc="475" dirty="0"/>
              <a:t>e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-20" dirty="0">
                <a:latin typeface="Arial"/>
                <a:cs typeface="Arial"/>
              </a:rPr>
              <a:t>Ex</a:t>
            </a:r>
            <a:r>
              <a:rPr sz="3600" spc="-20" dirty="0">
                <a:latin typeface="Tahoma"/>
                <a:cs typeface="Tahoma"/>
              </a:rPr>
              <a:t>a</a:t>
            </a:r>
            <a:r>
              <a:rPr sz="3600" spc="-20" dirty="0">
                <a:latin typeface="Arial"/>
                <a:cs typeface="Arial"/>
              </a:rPr>
              <a:t>mples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10379" y="3125559"/>
          <a:ext cx="14368780" cy="6979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4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1638300" marR="180340" indent="-1450340">
                        <a:lnSpc>
                          <a:spcPct val="111000"/>
                        </a:lnSpc>
                      </a:pPr>
                      <a:r>
                        <a:rPr sz="2600" spc="-140" dirty="0">
                          <a:latin typeface="Microsoft Sans Serif"/>
                          <a:cs typeface="Microsoft Sans Serif"/>
                        </a:rPr>
                        <a:t>Es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0" dirty="0">
                          <a:latin typeface="Microsoft Sans Serif"/>
                          <a:cs typeface="Microsoft Sans Serif"/>
                        </a:rPr>
                        <a:t>importante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que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70" dirty="0">
                          <a:latin typeface="Arial"/>
                          <a:cs typeface="Arial"/>
                        </a:rPr>
                        <a:t>mejore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situación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-6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mujer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en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América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50" dirty="0">
                          <a:latin typeface="Microsoft Sans Serif"/>
                          <a:cs typeface="Microsoft Sans Serif"/>
                        </a:rPr>
                        <a:t>Latina.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1698625" marR="101600" indent="-1589405">
                        <a:lnSpc>
                          <a:spcPct val="111000"/>
                        </a:lnSpc>
                      </a:pP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It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important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situation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women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in </a:t>
                      </a:r>
                      <a:r>
                        <a:rPr sz="2600" spc="-6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Latin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America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improves.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-15" dirty="0">
                          <a:latin typeface="Microsoft Sans Serif"/>
                          <a:cs typeface="Microsoft Sans Serif"/>
                        </a:rPr>
                        <a:t>Se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0" dirty="0">
                          <a:latin typeface="Microsoft Sans Serif"/>
                          <a:cs typeface="Microsoft Sans Serif"/>
                        </a:rPr>
                        <a:t>espera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que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50" dirty="0">
                          <a:latin typeface="Arial"/>
                          <a:cs typeface="Arial"/>
                        </a:rPr>
                        <a:t>crezca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el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ingreso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sz="26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mujer.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2884805" marR="340995" indent="-2536190">
                        <a:lnSpc>
                          <a:spcPct val="111000"/>
                        </a:lnSpc>
                      </a:pP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It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5" dirty="0">
                          <a:latin typeface="Microsoft Sans Serif"/>
                          <a:cs typeface="Microsoft Sans Serif"/>
                        </a:rPr>
                        <a:t>hoped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0" dirty="0">
                          <a:latin typeface="Microsoft Sans Serif"/>
                          <a:cs typeface="Microsoft Sans Serif"/>
                        </a:rPr>
                        <a:t>income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women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will </a:t>
                      </a:r>
                      <a:r>
                        <a:rPr sz="2600" spc="-6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0" dirty="0">
                          <a:latin typeface="Microsoft Sans Serif"/>
                          <a:cs typeface="Microsoft Sans Serif"/>
                        </a:rPr>
                        <a:t>increase.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4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276225">
                        <a:lnSpc>
                          <a:spcPct val="100000"/>
                        </a:lnSpc>
                      </a:pP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Queremos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que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mujer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del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siglo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veintiuno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  <a:p>
                      <a:pPr marL="31623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600" b="1" spc="35" dirty="0">
                          <a:latin typeface="Arial"/>
                          <a:cs typeface="Arial"/>
                        </a:rPr>
                        <a:t>viva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bajo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mejores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condiciones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0" dirty="0">
                          <a:latin typeface="Microsoft Sans Serif"/>
                          <a:cs typeface="Microsoft Sans Serif"/>
                        </a:rPr>
                        <a:t>trabajo.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701040" marR="292100" indent="-401320">
                        <a:lnSpc>
                          <a:spcPct val="111000"/>
                        </a:lnSpc>
                      </a:pPr>
                      <a:r>
                        <a:rPr sz="2600" spc="-35" dirty="0">
                          <a:latin typeface="Microsoft Sans Serif"/>
                          <a:cs typeface="Microsoft Sans Serif"/>
                        </a:rPr>
                        <a:t>We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want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women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-50" dirty="0">
                          <a:latin typeface="Microsoft Sans Serif"/>
                          <a:cs typeface="Microsoft Sans Serif"/>
                        </a:rPr>
                        <a:t>21st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5" dirty="0">
                          <a:latin typeface="Microsoft Sans Serif"/>
                          <a:cs typeface="Microsoft Sans Serif"/>
                        </a:rPr>
                        <a:t>century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80" dirty="0">
                          <a:latin typeface="Microsoft Sans Serif"/>
                          <a:cs typeface="Microsoft Sans Serif"/>
                        </a:rPr>
                        <a:t>to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live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under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0" dirty="0">
                          <a:latin typeface="Microsoft Sans Serif"/>
                          <a:cs typeface="Microsoft Sans Serif"/>
                        </a:rPr>
                        <a:t>better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working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conditions.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45" dirty="0">
                          <a:latin typeface="Microsoft Sans Serif"/>
                          <a:cs typeface="Microsoft Sans Serif"/>
                        </a:rPr>
                        <a:t>Ojalá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que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5" dirty="0">
                          <a:latin typeface="Microsoft Sans Serif"/>
                          <a:cs typeface="Microsoft Sans Serif"/>
                        </a:rPr>
                        <a:t>no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10" dirty="0">
                          <a:latin typeface="Arial"/>
                          <a:cs typeface="Arial"/>
                        </a:rPr>
                        <a:t>sientas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triste.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marL="6743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-35" dirty="0">
                          <a:latin typeface="Microsoft Sans Serif"/>
                          <a:cs typeface="Microsoft Sans Serif"/>
                        </a:rPr>
                        <a:t>We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5" dirty="0">
                          <a:latin typeface="Microsoft Sans Serif"/>
                          <a:cs typeface="Microsoft Sans Serif"/>
                        </a:rPr>
                        <a:t>hope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35" dirty="0">
                          <a:latin typeface="Microsoft Sans Serif"/>
                          <a:cs typeface="Microsoft Sans Serif"/>
                        </a:rPr>
                        <a:t>are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feeling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sad.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FBD13-7BF3-E841-922C-586AE619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5" y="397"/>
            <a:ext cx="16259745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180" dirty="0"/>
              <a:t>P</a:t>
            </a:r>
            <a:r>
              <a:rPr spc="-350" dirty="0"/>
              <a:t>r</a:t>
            </a:r>
            <a:r>
              <a:rPr spc="440" dirty="0"/>
              <a:t>e</a:t>
            </a:r>
            <a:r>
              <a:rPr spc="215" dirty="0"/>
              <a:t>s</a:t>
            </a:r>
            <a:r>
              <a:rPr spc="440" dirty="0"/>
              <a:t>e</a:t>
            </a:r>
            <a:r>
              <a:rPr spc="285" dirty="0"/>
              <a:t>n</a:t>
            </a:r>
            <a:r>
              <a:rPr spc="310" dirty="0"/>
              <a:t>t</a:t>
            </a:r>
            <a:r>
              <a:rPr spc="-710" dirty="0"/>
              <a:t> </a:t>
            </a:r>
            <a:r>
              <a:rPr spc="210" dirty="0"/>
              <a:t>S</a:t>
            </a:r>
            <a:r>
              <a:rPr spc="45" dirty="0"/>
              <a:t>u</a:t>
            </a:r>
            <a:r>
              <a:rPr spc="175" dirty="0"/>
              <a:t>b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15" dirty="0"/>
              <a:t>i</a:t>
            </a:r>
            <a:r>
              <a:rPr spc="-430" dirty="0"/>
              <a:t>v</a:t>
            </a:r>
            <a:r>
              <a:rPr spc="475" dirty="0"/>
              <a:t>e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65" dirty="0">
                <a:latin typeface="Arial"/>
                <a:cs typeface="Arial"/>
              </a:rPr>
              <a:t>Ir</a:t>
            </a:r>
            <a:r>
              <a:rPr sz="3600" spc="50" dirty="0">
                <a:latin typeface="Arial"/>
                <a:cs typeface="Arial"/>
              </a:rPr>
              <a:t>r</a:t>
            </a:r>
            <a:r>
              <a:rPr sz="3600" spc="25" dirty="0">
                <a:latin typeface="Arial"/>
                <a:cs typeface="Arial"/>
              </a:rPr>
              <a:t>egul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80" dirty="0">
                <a:latin typeface="Arial"/>
                <a:cs typeface="Arial"/>
              </a:rPr>
              <a:t>r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35" dirty="0">
                <a:latin typeface="Arial"/>
                <a:cs typeface="Arial"/>
              </a:rPr>
              <a:t>f</a:t>
            </a:r>
            <a:r>
              <a:rPr sz="3600" spc="-20" dirty="0">
                <a:latin typeface="Arial"/>
                <a:cs typeface="Arial"/>
              </a:rPr>
              <a:t>orms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21407" y="2989437"/>
          <a:ext cx="16608423" cy="6979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1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1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1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1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7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b="1" spc="65" dirty="0">
                          <a:latin typeface="Arial"/>
                          <a:cs typeface="Arial"/>
                        </a:rPr>
                        <a:t>dar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b="1" spc="45" dirty="0">
                          <a:latin typeface="Arial"/>
                          <a:cs typeface="Arial"/>
                        </a:rPr>
                        <a:t>estar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b="1" spc="40" dirty="0">
                          <a:latin typeface="Arial"/>
                          <a:cs typeface="Arial"/>
                        </a:rPr>
                        <a:t>ir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b="1" spc="35" dirty="0">
                          <a:latin typeface="Arial"/>
                          <a:cs typeface="Arial"/>
                        </a:rPr>
                        <a:t>saber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b="1" spc="15" dirty="0">
                          <a:latin typeface="Arial"/>
                          <a:cs typeface="Arial"/>
                        </a:rPr>
                        <a:t>ser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dé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esté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5" dirty="0">
                          <a:latin typeface="Microsoft Sans Serif"/>
                          <a:cs typeface="Microsoft Sans Serif"/>
                        </a:rPr>
                        <a:t>vaya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50" dirty="0">
                          <a:latin typeface="Microsoft Sans Serif"/>
                          <a:cs typeface="Microsoft Sans Serif"/>
                        </a:rPr>
                        <a:t>sepa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sea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des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50" dirty="0">
                          <a:latin typeface="Microsoft Sans Serif"/>
                          <a:cs typeface="Microsoft Sans Serif"/>
                        </a:rPr>
                        <a:t>estés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0" dirty="0">
                          <a:latin typeface="Microsoft Sans Serif"/>
                          <a:cs typeface="Microsoft Sans Serif"/>
                        </a:rPr>
                        <a:t>vayas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sepas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-10" dirty="0">
                          <a:latin typeface="Microsoft Sans Serif"/>
                          <a:cs typeface="Microsoft Sans Serif"/>
                        </a:rPr>
                        <a:t>seas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70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dé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esté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5" dirty="0">
                          <a:latin typeface="Microsoft Sans Serif"/>
                          <a:cs typeface="Microsoft Sans Serif"/>
                        </a:rPr>
                        <a:t>vaya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50" dirty="0">
                          <a:latin typeface="Microsoft Sans Serif"/>
                          <a:cs typeface="Microsoft Sans Serif"/>
                        </a:rPr>
                        <a:t>sepa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sea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demos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estemos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60" dirty="0">
                          <a:latin typeface="Microsoft Sans Serif"/>
                          <a:cs typeface="Microsoft Sans Serif"/>
                        </a:rPr>
                        <a:t>vayamos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sepamos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seamos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0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deis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estéis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20" dirty="0">
                          <a:latin typeface="Microsoft Sans Serif"/>
                          <a:cs typeface="Microsoft Sans Serif"/>
                        </a:rPr>
                        <a:t>vayáis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sepáis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0" dirty="0">
                          <a:latin typeface="Microsoft Sans Serif"/>
                          <a:cs typeface="Microsoft Sans Serif"/>
                        </a:rPr>
                        <a:t>seáis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7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den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estén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vayan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sepan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20" dirty="0">
                          <a:latin typeface="Microsoft Sans Serif"/>
                          <a:cs typeface="Microsoft Sans Serif"/>
                        </a:rPr>
                        <a:t>Sean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8D03C-8863-7840-B837-92FE9CC2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06" y="1127708"/>
            <a:ext cx="16576444" cy="88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7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17B69-E850-5148-AB43-2C5558F3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4" y="397"/>
            <a:ext cx="15929765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FC695-D042-DF4D-BB41-3151FE7542FB}"/>
              </a:ext>
            </a:extLst>
          </p:cNvPr>
          <p:cNvSpPr txBox="1"/>
          <p:nvPr/>
        </p:nvSpPr>
        <p:spPr>
          <a:xfrm>
            <a:off x="6558963" y="546978"/>
            <a:ext cx="3647537" cy="904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77" b="1" dirty="0"/>
              <a:t>¡A </a:t>
            </a:r>
            <a:r>
              <a:rPr lang="en-US" sz="5277" b="1" dirty="0" err="1"/>
              <a:t>practicar</a:t>
            </a:r>
            <a:r>
              <a:rPr lang="en-US" sz="5277" b="1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A96DC-244F-BB40-BA72-1526AC4F5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6" t="-1" r="18776" b="39674"/>
          <a:stretch/>
        </p:blipFill>
        <p:spPr>
          <a:xfrm>
            <a:off x="1281635" y="2330798"/>
            <a:ext cx="2940225" cy="4294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91577-554D-FE40-B943-CDE537939ADE}"/>
              </a:ext>
            </a:extLst>
          </p:cNvPr>
          <p:cNvSpPr txBox="1"/>
          <p:nvPr/>
        </p:nvSpPr>
        <p:spPr>
          <a:xfrm>
            <a:off x="5300705" y="2609610"/>
            <a:ext cx="10815590" cy="6689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98" dirty="0" err="1"/>
              <a:t>Necesito</a:t>
            </a:r>
            <a:r>
              <a:rPr lang="en-US" sz="3298" dirty="0"/>
              <a:t> que Alex _________ (</a:t>
            </a:r>
            <a:r>
              <a:rPr lang="en-US" sz="3298" dirty="0" err="1"/>
              <a:t>hablar</a:t>
            </a:r>
            <a:r>
              <a:rPr lang="en-US" sz="3298" dirty="0"/>
              <a:t>) con mis padres.</a:t>
            </a:r>
          </a:p>
          <a:p>
            <a:endParaRPr lang="en-US" sz="3298" dirty="0"/>
          </a:p>
          <a:p>
            <a:r>
              <a:rPr lang="en-US" sz="3298" dirty="0" err="1"/>
              <a:t>Espero</a:t>
            </a:r>
            <a:r>
              <a:rPr lang="en-US" sz="3298" dirty="0"/>
              <a:t> que mis </a:t>
            </a:r>
            <a:r>
              <a:rPr lang="en-US" sz="3298" dirty="0" err="1"/>
              <a:t>hermanos</a:t>
            </a:r>
            <a:r>
              <a:rPr lang="en-US" sz="3298" dirty="0"/>
              <a:t> ________ (</a:t>
            </a:r>
            <a:r>
              <a:rPr lang="en-US" sz="3298" dirty="0" err="1"/>
              <a:t>ir</a:t>
            </a:r>
            <a:r>
              <a:rPr lang="en-US" sz="3298" dirty="0"/>
              <a:t>) a la </a:t>
            </a:r>
            <a:r>
              <a:rPr lang="en-US" sz="3298" dirty="0" err="1"/>
              <a:t>boda</a:t>
            </a:r>
            <a:r>
              <a:rPr lang="en-US" sz="3298" dirty="0"/>
              <a:t>.</a:t>
            </a:r>
          </a:p>
          <a:p>
            <a:endParaRPr lang="en-US" sz="3298" dirty="0"/>
          </a:p>
          <a:p>
            <a:r>
              <a:rPr lang="en-US" sz="3298" dirty="0"/>
              <a:t>No </a:t>
            </a:r>
            <a:r>
              <a:rPr lang="en-US" sz="3298" dirty="0" err="1"/>
              <a:t>creo</a:t>
            </a:r>
            <a:r>
              <a:rPr lang="en-US" sz="3298" dirty="0"/>
              <a:t> que Alex __________ (</a:t>
            </a:r>
            <a:r>
              <a:rPr lang="en-US" sz="3298" dirty="0" err="1"/>
              <a:t>tener</a:t>
            </a:r>
            <a:r>
              <a:rPr lang="en-US" sz="3298" dirty="0"/>
              <a:t>) </a:t>
            </a:r>
            <a:r>
              <a:rPr lang="en-US" sz="3298" dirty="0" err="1"/>
              <a:t>muchos</a:t>
            </a:r>
            <a:r>
              <a:rPr lang="en-US" sz="3298" dirty="0"/>
              <a:t> </a:t>
            </a:r>
            <a:r>
              <a:rPr lang="en-US" sz="3298" dirty="0" err="1"/>
              <a:t>invitados</a:t>
            </a:r>
            <a:r>
              <a:rPr lang="en-US" sz="3298" dirty="0"/>
              <a:t>.</a:t>
            </a:r>
          </a:p>
          <a:p>
            <a:endParaRPr lang="en-US" sz="3298" dirty="0"/>
          </a:p>
          <a:p>
            <a:r>
              <a:rPr lang="en-US" sz="3298" dirty="0" err="1"/>
              <a:t>Quiero</a:t>
            </a:r>
            <a:r>
              <a:rPr lang="en-US" sz="3298" dirty="0"/>
              <a:t> que mis amigos __________ (</a:t>
            </a:r>
            <a:r>
              <a:rPr lang="en-US" sz="3298" dirty="0" err="1"/>
              <a:t>asistir</a:t>
            </a:r>
            <a:r>
              <a:rPr lang="en-US" sz="3298" dirty="0"/>
              <a:t>) a la fiesta. </a:t>
            </a:r>
          </a:p>
          <a:p>
            <a:endParaRPr lang="en-US" sz="3298" dirty="0"/>
          </a:p>
          <a:p>
            <a:r>
              <a:rPr lang="en-US" sz="3298" dirty="0" err="1"/>
              <a:t>Prefiero</a:t>
            </a:r>
            <a:r>
              <a:rPr lang="en-US" sz="3298" dirty="0"/>
              <a:t> que la </a:t>
            </a:r>
            <a:r>
              <a:rPr lang="en-US" sz="3298" dirty="0" err="1"/>
              <a:t>boda</a:t>
            </a:r>
            <a:r>
              <a:rPr lang="en-US" sz="3298" dirty="0"/>
              <a:t> __________ (ser) </a:t>
            </a:r>
            <a:r>
              <a:rPr lang="en-US" sz="3298" dirty="0" err="1"/>
              <a:t>en</a:t>
            </a:r>
            <a:r>
              <a:rPr lang="en-US" sz="3298" dirty="0"/>
              <a:t> una </a:t>
            </a:r>
            <a:r>
              <a:rPr lang="en-US" sz="3298" dirty="0" err="1"/>
              <a:t>iglesia</a:t>
            </a:r>
            <a:r>
              <a:rPr lang="en-US" sz="3298" dirty="0"/>
              <a:t>. </a:t>
            </a:r>
          </a:p>
          <a:p>
            <a:endParaRPr lang="en-US" sz="3298" dirty="0"/>
          </a:p>
          <a:p>
            <a:r>
              <a:rPr lang="en-US" sz="3298" dirty="0"/>
              <a:t>Alex </a:t>
            </a:r>
            <a:r>
              <a:rPr lang="en-US" sz="3298" dirty="0" err="1"/>
              <a:t>quiere</a:t>
            </a:r>
            <a:r>
              <a:rPr lang="en-US" sz="3298" dirty="0"/>
              <a:t> que </a:t>
            </a:r>
            <a:r>
              <a:rPr lang="en-US" sz="3298" dirty="0" err="1"/>
              <a:t>yo</a:t>
            </a:r>
            <a:r>
              <a:rPr lang="en-US" sz="3298" dirty="0"/>
              <a:t> ________ (</a:t>
            </a:r>
            <a:r>
              <a:rPr lang="en-US" sz="3298" dirty="0" err="1"/>
              <a:t>bailar</a:t>
            </a:r>
            <a:r>
              <a:rPr lang="en-US" sz="3298" dirty="0"/>
              <a:t>) </a:t>
            </a:r>
            <a:r>
              <a:rPr lang="en-US" sz="3298" dirty="0" err="1"/>
              <a:t>mucho</a:t>
            </a:r>
            <a:r>
              <a:rPr lang="en-US" sz="3298" dirty="0"/>
              <a:t> </a:t>
            </a:r>
            <a:r>
              <a:rPr lang="en-US" sz="3298" dirty="0" err="1"/>
              <a:t>en</a:t>
            </a:r>
            <a:r>
              <a:rPr lang="en-US" sz="3298" dirty="0"/>
              <a:t> </a:t>
            </a:r>
            <a:r>
              <a:rPr lang="en-US" sz="3298" dirty="0" err="1"/>
              <a:t>nuestra</a:t>
            </a:r>
            <a:r>
              <a:rPr lang="en-US" sz="3298" dirty="0"/>
              <a:t> fiesta.</a:t>
            </a:r>
          </a:p>
          <a:p>
            <a:endParaRPr lang="en-US" sz="3298" dirty="0"/>
          </a:p>
          <a:p>
            <a:r>
              <a:rPr lang="en-US" sz="3298" dirty="0"/>
              <a:t>Mi padre </a:t>
            </a:r>
            <a:r>
              <a:rPr lang="en-US" sz="3298" dirty="0" err="1"/>
              <a:t>desea</a:t>
            </a:r>
            <a:r>
              <a:rPr lang="en-US" sz="3298" dirty="0"/>
              <a:t> que _______ (</a:t>
            </a:r>
            <a:r>
              <a:rPr lang="en-US" sz="3298" dirty="0" err="1"/>
              <a:t>haber</a:t>
            </a:r>
            <a:r>
              <a:rPr lang="en-US" sz="3298" dirty="0"/>
              <a:t>) </a:t>
            </a:r>
            <a:r>
              <a:rPr lang="en-US" sz="3298" dirty="0" err="1"/>
              <a:t>bastante</a:t>
            </a:r>
            <a:r>
              <a:rPr lang="en-US" sz="3298" dirty="0"/>
              <a:t> comida.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D4E53-CE6D-1241-AFDE-5580A28F9C80}"/>
              </a:ext>
            </a:extLst>
          </p:cNvPr>
          <p:cNvSpPr txBox="1"/>
          <p:nvPr/>
        </p:nvSpPr>
        <p:spPr>
          <a:xfrm>
            <a:off x="9046845" y="2603206"/>
            <a:ext cx="1043876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hable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6B6A6-6550-024B-BE48-573450528A52}"/>
              </a:ext>
            </a:extLst>
          </p:cNvPr>
          <p:cNvSpPr txBox="1"/>
          <p:nvPr/>
        </p:nvSpPr>
        <p:spPr>
          <a:xfrm>
            <a:off x="10537564" y="3533733"/>
            <a:ext cx="1075166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vayan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2DCFA-FA9D-A547-91FE-7F8D914B7367}"/>
              </a:ext>
            </a:extLst>
          </p:cNvPr>
          <p:cNvSpPr txBox="1"/>
          <p:nvPr/>
        </p:nvSpPr>
        <p:spPr>
          <a:xfrm>
            <a:off x="9273544" y="4511095"/>
            <a:ext cx="1053558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tenga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86CA8-47A2-A54F-8A5C-D0E228A6F212}"/>
              </a:ext>
            </a:extLst>
          </p:cNvPr>
          <p:cNvSpPr txBox="1"/>
          <p:nvPr/>
        </p:nvSpPr>
        <p:spPr>
          <a:xfrm>
            <a:off x="10058410" y="5516091"/>
            <a:ext cx="1254574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asistan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3066D-B446-6748-89A3-F271BB81F1F6}"/>
              </a:ext>
            </a:extLst>
          </p:cNvPr>
          <p:cNvSpPr txBox="1"/>
          <p:nvPr/>
        </p:nvSpPr>
        <p:spPr>
          <a:xfrm>
            <a:off x="9918260" y="6614454"/>
            <a:ext cx="705642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>
                <a:solidFill>
                  <a:srgbClr val="FF0000"/>
                </a:solidFill>
              </a:rPr>
              <a:t>sea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8A1A3-F6EF-CD48-928B-F4BB6B0C7460}"/>
              </a:ext>
            </a:extLst>
          </p:cNvPr>
          <p:cNvSpPr txBox="1"/>
          <p:nvPr/>
        </p:nvSpPr>
        <p:spPr>
          <a:xfrm>
            <a:off x="9345725" y="7598577"/>
            <a:ext cx="930063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baile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94CC53-A1F4-384A-846B-A7F6C6B44E8E}"/>
              </a:ext>
            </a:extLst>
          </p:cNvPr>
          <p:cNvSpPr txBox="1"/>
          <p:nvPr/>
        </p:nvSpPr>
        <p:spPr>
          <a:xfrm>
            <a:off x="9345724" y="8582700"/>
            <a:ext cx="909223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haya</a:t>
            </a:r>
            <a:endParaRPr lang="en-US" sz="296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8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26453" y="587869"/>
            <a:ext cx="11788397" cy="2026920"/>
          </a:xfrm>
        </p:spPr>
        <p:txBody>
          <a:bodyPr>
            <a:normAutofit/>
          </a:bodyPr>
          <a:lstStyle/>
          <a:p>
            <a:r>
              <a:rPr lang="es-ES" dirty="0"/>
              <a:t>Expresar deseos y peticiones</a:t>
            </a:r>
            <a:br>
              <a:rPr lang="es-ES" dirty="0"/>
            </a:br>
            <a:endParaRPr lang="es-ES" sz="3628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6895" y="3563118"/>
            <a:ext cx="17469555" cy="2957284"/>
          </a:xfrm>
        </p:spPr>
        <p:txBody>
          <a:bodyPr/>
          <a:lstStyle/>
          <a:p>
            <a:r>
              <a:rPr lang="es-ES" sz="3200" dirty="0" err="1">
                <a:solidFill>
                  <a:srgbClr val="002060"/>
                </a:solidFill>
              </a:rPr>
              <a:t>One</a:t>
            </a:r>
            <a:r>
              <a:rPr lang="es-ES" sz="3200" dirty="0">
                <a:solidFill>
                  <a:srgbClr val="002060"/>
                </a:solidFill>
              </a:rPr>
              <a:t> of </a:t>
            </a:r>
            <a:r>
              <a:rPr lang="es-ES" sz="3200" dirty="0" err="1">
                <a:solidFill>
                  <a:srgbClr val="002060"/>
                </a:solidFill>
              </a:rPr>
              <a:t>the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>
                <a:solidFill>
                  <a:srgbClr val="002060"/>
                </a:solidFill>
              </a:rPr>
              <a:t>main</a:t>
            </a:r>
            <a:r>
              <a:rPr lang="es-ES" sz="3200" dirty="0">
                <a:solidFill>
                  <a:srgbClr val="002060"/>
                </a:solidFill>
              </a:rPr>
              <a:t> uses of </a:t>
            </a:r>
            <a:r>
              <a:rPr lang="es-ES" sz="3200" dirty="0" err="1">
                <a:solidFill>
                  <a:srgbClr val="002060"/>
                </a:solidFill>
              </a:rPr>
              <a:t>the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>
                <a:solidFill>
                  <a:srgbClr val="002060"/>
                </a:solidFill>
              </a:rPr>
              <a:t>subjunctive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>
                <a:solidFill>
                  <a:srgbClr val="002060"/>
                </a:solidFill>
              </a:rPr>
              <a:t>is</a:t>
            </a:r>
            <a:r>
              <a:rPr lang="es-ES" sz="3200" dirty="0">
                <a:solidFill>
                  <a:srgbClr val="002060"/>
                </a:solidFill>
              </a:rPr>
              <a:t> to </a:t>
            </a:r>
            <a:r>
              <a:rPr lang="es-ES" sz="3200" u="sng" dirty="0" err="1">
                <a:solidFill>
                  <a:srgbClr val="002060"/>
                </a:solidFill>
              </a:rPr>
              <a:t>influence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>
                <a:solidFill>
                  <a:srgbClr val="002060"/>
                </a:solidFill>
              </a:rPr>
              <a:t>others</a:t>
            </a:r>
            <a:r>
              <a:rPr lang="es-ES" sz="3200" dirty="0">
                <a:solidFill>
                  <a:srgbClr val="002060"/>
                </a:solidFill>
              </a:rPr>
              <a:t>.</a:t>
            </a:r>
          </a:p>
          <a:p>
            <a:endParaRPr lang="es-ES" sz="3200" dirty="0"/>
          </a:p>
          <a:p>
            <a:r>
              <a:rPr lang="es-ES" sz="3200" dirty="0" err="1">
                <a:solidFill>
                  <a:srgbClr val="002060"/>
                </a:solidFill>
              </a:rPr>
              <a:t>The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>
                <a:solidFill>
                  <a:srgbClr val="002060"/>
                </a:solidFill>
              </a:rPr>
              <a:t>subject</a:t>
            </a:r>
            <a:r>
              <a:rPr lang="es-ES" sz="3200" dirty="0">
                <a:solidFill>
                  <a:srgbClr val="002060"/>
                </a:solidFill>
              </a:rPr>
              <a:t> of PART 1 </a:t>
            </a:r>
            <a:r>
              <a:rPr lang="es-ES" sz="3200" b="1" u="sng" dirty="0" err="1">
                <a:solidFill>
                  <a:srgbClr val="002060"/>
                </a:solidFill>
              </a:rPr>
              <a:t>wants</a:t>
            </a:r>
            <a:r>
              <a:rPr lang="es-ES" sz="3200" b="1" u="sng" dirty="0">
                <a:solidFill>
                  <a:srgbClr val="002060"/>
                </a:solidFill>
              </a:rPr>
              <a:t>, </a:t>
            </a:r>
            <a:r>
              <a:rPr lang="es-ES" sz="3200" b="1" u="sng" dirty="0" err="1">
                <a:solidFill>
                  <a:srgbClr val="002060"/>
                </a:solidFill>
              </a:rPr>
              <a:t>prefers</a:t>
            </a:r>
            <a:r>
              <a:rPr lang="es-ES" sz="3200" b="1" u="sng" dirty="0">
                <a:solidFill>
                  <a:srgbClr val="002060"/>
                </a:solidFill>
              </a:rPr>
              <a:t>, </a:t>
            </a:r>
            <a:r>
              <a:rPr lang="es-ES" sz="3200" b="1" u="sng" dirty="0" err="1">
                <a:solidFill>
                  <a:srgbClr val="002060"/>
                </a:solidFill>
              </a:rPr>
              <a:t>insists</a:t>
            </a:r>
            <a:r>
              <a:rPr lang="es-ES" sz="3200" b="1" u="sng" dirty="0">
                <a:solidFill>
                  <a:srgbClr val="002060"/>
                </a:solidFill>
              </a:rPr>
              <a:t> </a:t>
            </a:r>
            <a:r>
              <a:rPr lang="es-ES" sz="3200" b="1" u="sng" dirty="0" err="1">
                <a:solidFill>
                  <a:srgbClr val="002060"/>
                </a:solidFill>
              </a:rPr>
              <a:t>or</a:t>
            </a:r>
            <a:r>
              <a:rPr lang="es-ES" sz="3200" b="1" u="sng" dirty="0">
                <a:solidFill>
                  <a:srgbClr val="002060"/>
                </a:solidFill>
              </a:rPr>
              <a:t> hopes </a:t>
            </a:r>
            <a:r>
              <a:rPr lang="es-ES" sz="3200" dirty="0" err="1">
                <a:solidFill>
                  <a:srgbClr val="002060"/>
                </a:solidFill>
              </a:rPr>
              <a:t>that</a:t>
            </a:r>
            <a:r>
              <a:rPr lang="es-ES" sz="3200" b="1" dirty="0">
                <a:solidFill>
                  <a:srgbClr val="002060"/>
                </a:solidFill>
              </a:rPr>
              <a:t> </a:t>
            </a:r>
            <a:r>
              <a:rPr lang="es-ES" sz="3200" dirty="0" err="1">
                <a:solidFill>
                  <a:srgbClr val="002060"/>
                </a:solidFill>
              </a:rPr>
              <a:t>the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>
                <a:solidFill>
                  <a:srgbClr val="002060"/>
                </a:solidFill>
              </a:rPr>
              <a:t>subject</a:t>
            </a:r>
            <a:r>
              <a:rPr lang="es-ES" sz="3200" dirty="0">
                <a:solidFill>
                  <a:srgbClr val="002060"/>
                </a:solidFill>
              </a:rPr>
              <a:t> of </a:t>
            </a:r>
            <a:r>
              <a:rPr lang="es-ES" sz="3200" dirty="0" err="1">
                <a:solidFill>
                  <a:srgbClr val="002060"/>
                </a:solidFill>
              </a:rPr>
              <a:t>the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b="1" dirty="0">
                <a:solidFill>
                  <a:srgbClr val="002060"/>
                </a:solidFill>
              </a:rPr>
              <a:t>PART 2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>
                <a:solidFill>
                  <a:srgbClr val="002060"/>
                </a:solidFill>
              </a:rPr>
              <a:t>does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>
                <a:solidFill>
                  <a:srgbClr val="002060"/>
                </a:solidFill>
              </a:rPr>
              <a:t>something</a:t>
            </a:r>
            <a:r>
              <a:rPr lang="es-ES" sz="3200" dirty="0">
                <a:solidFill>
                  <a:srgbClr val="002060"/>
                </a:solidFill>
              </a:rPr>
              <a:t>:</a:t>
            </a:r>
          </a:p>
          <a:p>
            <a:pPr lvl="1"/>
            <a:endParaRPr lang="es-ES" dirty="0"/>
          </a:p>
          <a:p>
            <a:pPr marL="527746" lvl="1"/>
            <a:r>
              <a:rPr lang="es-ES" sz="4617" dirty="0"/>
              <a:t>El </a:t>
            </a:r>
            <a:r>
              <a:rPr lang="es-ES" sz="4617" u="sng" dirty="0"/>
              <a:t>instructor</a:t>
            </a:r>
            <a:r>
              <a:rPr lang="es-ES" sz="4617" dirty="0"/>
              <a:t> </a:t>
            </a:r>
            <a:r>
              <a:rPr lang="es-ES" sz="4617" b="1" dirty="0">
                <a:solidFill>
                  <a:srgbClr val="00B050"/>
                </a:solidFill>
              </a:rPr>
              <a:t>quiere</a:t>
            </a:r>
            <a:r>
              <a:rPr lang="es-ES" sz="4617" dirty="0"/>
              <a:t> que </a:t>
            </a:r>
            <a:r>
              <a:rPr lang="es-ES" sz="4617" u="sng" dirty="0"/>
              <a:t>tú</a:t>
            </a:r>
            <a:r>
              <a:rPr lang="es-ES" sz="4617" dirty="0"/>
              <a:t> </a:t>
            </a:r>
            <a:r>
              <a:rPr lang="es-ES" sz="4617" b="1" dirty="0">
                <a:solidFill>
                  <a:srgbClr val="FF0000"/>
                </a:solidFill>
              </a:rPr>
              <a:t>estudies</a:t>
            </a:r>
            <a:r>
              <a:rPr lang="es-ES" sz="4617" dirty="0"/>
              <a:t> todos los días.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898650" y="6245871"/>
            <a:ext cx="4645431" cy="549061"/>
          </a:xfrm>
          <a:prstGeom prst="rect">
            <a:avLst/>
          </a:prstGeom>
          <a:solidFill>
            <a:srgbClr val="0070C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968" b="1" dirty="0"/>
              <a:t>PARTE 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7325836" y="6245870"/>
            <a:ext cx="6457763" cy="549061"/>
          </a:xfrm>
          <a:prstGeom prst="rect">
            <a:avLst/>
          </a:prstGeom>
          <a:solidFill>
            <a:srgbClr val="7030A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968" b="1" dirty="0"/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1191336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5426453" y="587869"/>
            <a:ext cx="9251193" cy="1061829"/>
          </a:xfrm>
        </p:spPr>
        <p:txBody>
          <a:bodyPr/>
          <a:lstStyle/>
          <a:p>
            <a:r>
              <a:rPr lang="es-ES" dirty="0"/>
              <a:t>Verbos de influencia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12695" y="2658434"/>
            <a:ext cx="15930755" cy="6399233"/>
          </a:xfrm>
        </p:spPr>
        <p:txBody>
          <a:bodyPr>
            <a:normAutofit/>
          </a:bodyPr>
          <a:lstStyle/>
          <a:p>
            <a:r>
              <a:rPr lang="es-ES" sz="4400" u="sng" dirty="0">
                <a:solidFill>
                  <a:srgbClr val="002060"/>
                </a:solidFill>
              </a:rPr>
              <a:t>FUERTE</a:t>
            </a:r>
            <a:endParaRPr lang="es-ES" u="sng" dirty="0">
              <a:solidFill>
                <a:srgbClr val="002060"/>
              </a:solidFill>
            </a:endParaRPr>
          </a:p>
          <a:p>
            <a:endParaRPr lang="es-ES" dirty="0"/>
          </a:p>
          <a:p>
            <a:r>
              <a:rPr lang="es-ES" sz="4782" dirty="0"/>
              <a:t>Insistir (en)</a:t>
            </a:r>
            <a:r>
              <a:rPr lang="es-ES" sz="4782" dirty="0">
                <a:sym typeface="Wingdings" pitchFamily="2" charset="2"/>
              </a:rPr>
              <a:t></a:t>
            </a:r>
            <a:r>
              <a:rPr lang="es-ES" sz="4782" dirty="0"/>
              <a:t> Mi padre </a:t>
            </a:r>
            <a:r>
              <a:rPr lang="es-ES" sz="4782" b="1" dirty="0">
                <a:solidFill>
                  <a:srgbClr val="00B050"/>
                </a:solidFill>
              </a:rPr>
              <a:t>insiste</a:t>
            </a:r>
            <a:r>
              <a:rPr lang="es-ES" sz="4782" dirty="0"/>
              <a:t> en que </a:t>
            </a:r>
            <a:r>
              <a:rPr lang="es-ES" sz="4782" b="1" dirty="0">
                <a:solidFill>
                  <a:srgbClr val="FF0000"/>
                </a:solidFill>
              </a:rPr>
              <a:t>vengas</a:t>
            </a:r>
            <a:r>
              <a:rPr lang="es-ES" sz="4782" dirty="0"/>
              <a:t> a casa.</a:t>
            </a:r>
          </a:p>
          <a:p>
            <a:r>
              <a:rPr lang="es-ES" sz="4782" dirty="0"/>
              <a:t>Mandar</a:t>
            </a:r>
            <a:r>
              <a:rPr lang="es-ES" sz="4782" dirty="0">
                <a:sym typeface="Wingdings" pitchFamily="2" charset="2"/>
              </a:rPr>
              <a:t></a:t>
            </a:r>
            <a:r>
              <a:rPr lang="es-ES" sz="4782" dirty="0"/>
              <a:t> El jefe </a:t>
            </a:r>
            <a:r>
              <a:rPr lang="es-ES" sz="4782" b="1" dirty="0">
                <a:solidFill>
                  <a:srgbClr val="00B050"/>
                </a:solidFill>
              </a:rPr>
              <a:t>manda</a:t>
            </a:r>
            <a:r>
              <a:rPr lang="es-ES" sz="4782" dirty="0"/>
              <a:t> que </a:t>
            </a:r>
            <a:r>
              <a:rPr lang="es-ES" sz="4782" b="1" dirty="0">
                <a:solidFill>
                  <a:srgbClr val="FF0000"/>
                </a:solidFill>
              </a:rPr>
              <a:t>entregues</a:t>
            </a:r>
            <a:r>
              <a:rPr lang="es-ES" sz="4782" dirty="0"/>
              <a:t> el informe.</a:t>
            </a:r>
          </a:p>
          <a:p>
            <a:r>
              <a:rPr lang="es-ES" sz="4782" dirty="0"/>
              <a:t>Permitir</a:t>
            </a:r>
            <a:r>
              <a:rPr lang="es-ES" sz="4782" dirty="0">
                <a:sym typeface="Wingdings" pitchFamily="2" charset="2"/>
              </a:rPr>
              <a:t></a:t>
            </a:r>
            <a:r>
              <a:rPr lang="es-ES" sz="4782" dirty="0"/>
              <a:t> Nunca </a:t>
            </a:r>
            <a:r>
              <a:rPr lang="es-ES" sz="4782" b="1" dirty="0">
                <a:solidFill>
                  <a:srgbClr val="00B050"/>
                </a:solidFill>
              </a:rPr>
              <a:t>permito</a:t>
            </a:r>
            <a:r>
              <a:rPr lang="es-ES" sz="4782" dirty="0"/>
              <a:t> que mi hijo </a:t>
            </a:r>
            <a:r>
              <a:rPr lang="es-ES" sz="4782" b="1" dirty="0">
                <a:solidFill>
                  <a:srgbClr val="FF0000"/>
                </a:solidFill>
              </a:rPr>
              <a:t>hable</a:t>
            </a:r>
            <a:r>
              <a:rPr lang="es-ES" sz="4782" dirty="0"/>
              <a:t> alto.</a:t>
            </a:r>
          </a:p>
          <a:p>
            <a:r>
              <a:rPr lang="es-ES" sz="4782" dirty="0"/>
              <a:t>Prohibir</a:t>
            </a:r>
            <a:r>
              <a:rPr lang="es-ES" sz="4782" dirty="0">
                <a:sym typeface="Wingdings" pitchFamily="2" charset="2"/>
              </a:rPr>
              <a:t></a:t>
            </a:r>
            <a:r>
              <a:rPr lang="es-ES" sz="4782" dirty="0"/>
              <a:t> Te </a:t>
            </a:r>
            <a:r>
              <a:rPr lang="es-ES" sz="4782" b="1" dirty="0">
                <a:solidFill>
                  <a:srgbClr val="00B050"/>
                </a:solidFill>
              </a:rPr>
              <a:t>prohíbo</a:t>
            </a:r>
            <a:r>
              <a:rPr lang="es-ES" sz="4782" dirty="0"/>
              <a:t> que </a:t>
            </a:r>
            <a:r>
              <a:rPr lang="es-ES" sz="4782" b="1" dirty="0">
                <a:solidFill>
                  <a:srgbClr val="FF0000"/>
                </a:solidFill>
              </a:rPr>
              <a:t>comas</a:t>
            </a:r>
            <a:r>
              <a:rPr lang="es-ES" sz="4782" dirty="0"/>
              <a:t> galletas.</a:t>
            </a:r>
          </a:p>
          <a:p>
            <a:r>
              <a:rPr lang="es-ES" sz="4782" dirty="0"/>
              <a:t>Querer</a:t>
            </a:r>
            <a:r>
              <a:rPr lang="es-ES" sz="4782" dirty="0">
                <a:sym typeface="Wingdings" pitchFamily="2" charset="2"/>
              </a:rPr>
              <a:t></a:t>
            </a:r>
            <a:r>
              <a:rPr lang="es-ES" sz="4782" dirty="0"/>
              <a:t> </a:t>
            </a:r>
            <a:r>
              <a:rPr lang="es-ES" sz="4782" b="1" dirty="0">
                <a:solidFill>
                  <a:srgbClr val="00B050"/>
                </a:solidFill>
              </a:rPr>
              <a:t>Quiero</a:t>
            </a:r>
            <a:r>
              <a:rPr lang="es-ES" sz="4782" dirty="0"/>
              <a:t> que </a:t>
            </a:r>
            <a:r>
              <a:rPr lang="es-ES" sz="4782" b="1" dirty="0">
                <a:solidFill>
                  <a:srgbClr val="FF0000"/>
                </a:solidFill>
              </a:rPr>
              <a:t>duermas</a:t>
            </a:r>
            <a:r>
              <a:rPr lang="es-ES" sz="4782" dirty="0"/>
              <a:t> mucho.</a:t>
            </a:r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09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26453" y="587869"/>
            <a:ext cx="9251193" cy="1061829"/>
          </a:xfrm>
        </p:spPr>
        <p:txBody>
          <a:bodyPr/>
          <a:lstStyle/>
          <a:p>
            <a:r>
              <a:rPr lang="en-US"/>
              <a:t>Verbos de influencia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60873" y="2846910"/>
            <a:ext cx="17882777" cy="6399233"/>
          </a:xfrm>
        </p:spPr>
        <p:txBody>
          <a:bodyPr>
            <a:normAutofit/>
          </a:bodyPr>
          <a:lstStyle/>
          <a:p>
            <a:r>
              <a:rPr lang="es-ES" sz="5400" u="sng" dirty="0"/>
              <a:t>DÉBIL</a:t>
            </a:r>
          </a:p>
          <a:p>
            <a:endParaRPr lang="es-ES" sz="4617" dirty="0"/>
          </a:p>
          <a:p>
            <a:r>
              <a:rPr lang="es-ES" sz="5112" dirty="0"/>
              <a:t>Desear</a:t>
            </a:r>
            <a:r>
              <a:rPr lang="es-ES" sz="5112" dirty="0">
                <a:sym typeface="Wingdings" pitchFamily="2" charset="2"/>
              </a:rPr>
              <a:t></a:t>
            </a:r>
            <a:r>
              <a:rPr lang="es-ES" sz="5112" dirty="0"/>
              <a:t> </a:t>
            </a:r>
            <a:r>
              <a:rPr lang="es-ES" sz="5112" b="1" dirty="0">
                <a:solidFill>
                  <a:srgbClr val="00B050"/>
                </a:solidFill>
              </a:rPr>
              <a:t>Deseo</a:t>
            </a:r>
            <a:r>
              <a:rPr lang="es-ES" sz="5112" dirty="0"/>
              <a:t> que me </a:t>
            </a:r>
            <a:r>
              <a:rPr lang="es-ES" sz="5112" b="1" dirty="0">
                <a:solidFill>
                  <a:srgbClr val="FF0000"/>
                </a:solidFill>
              </a:rPr>
              <a:t>compres</a:t>
            </a:r>
            <a:r>
              <a:rPr lang="es-ES" sz="5112" dirty="0"/>
              <a:t> un coche.</a:t>
            </a:r>
          </a:p>
          <a:p>
            <a:r>
              <a:rPr lang="es-ES" sz="5112" dirty="0"/>
              <a:t>Pedir</a:t>
            </a:r>
            <a:r>
              <a:rPr lang="es-ES" sz="5112" dirty="0">
                <a:sym typeface="Wingdings" pitchFamily="2" charset="2"/>
              </a:rPr>
              <a:t></a:t>
            </a:r>
            <a:r>
              <a:rPr lang="es-ES" sz="5112" dirty="0"/>
              <a:t> Te </a:t>
            </a:r>
            <a:r>
              <a:rPr lang="es-ES" sz="5112" b="1" dirty="0">
                <a:solidFill>
                  <a:srgbClr val="00B050"/>
                </a:solidFill>
              </a:rPr>
              <a:t>pido</a:t>
            </a:r>
            <a:r>
              <a:rPr lang="es-ES" sz="5112" dirty="0"/>
              <a:t> que </a:t>
            </a:r>
            <a:r>
              <a:rPr lang="es-ES" sz="5112" b="1" dirty="0">
                <a:solidFill>
                  <a:srgbClr val="FF0000"/>
                </a:solidFill>
              </a:rPr>
              <a:t>digas</a:t>
            </a:r>
            <a:r>
              <a:rPr lang="es-ES" sz="5112" dirty="0"/>
              <a:t> la verdad.</a:t>
            </a:r>
          </a:p>
          <a:p>
            <a:r>
              <a:rPr lang="es-ES" sz="5112" dirty="0"/>
              <a:t>Preferir</a:t>
            </a:r>
            <a:r>
              <a:rPr lang="es-ES" sz="5112" dirty="0">
                <a:sym typeface="Wingdings" pitchFamily="2" charset="2"/>
              </a:rPr>
              <a:t></a:t>
            </a:r>
            <a:r>
              <a:rPr lang="es-ES" sz="5112" dirty="0"/>
              <a:t> </a:t>
            </a:r>
            <a:r>
              <a:rPr lang="es-ES" sz="5112" b="1" dirty="0">
                <a:solidFill>
                  <a:srgbClr val="00B050"/>
                </a:solidFill>
              </a:rPr>
              <a:t>Prefiero</a:t>
            </a:r>
            <a:r>
              <a:rPr lang="es-ES" sz="5112" dirty="0"/>
              <a:t> que </a:t>
            </a:r>
            <a:r>
              <a:rPr lang="es-ES" sz="5112" b="1" dirty="0">
                <a:solidFill>
                  <a:srgbClr val="FF0000"/>
                </a:solidFill>
              </a:rPr>
              <a:t>empieces</a:t>
            </a:r>
            <a:r>
              <a:rPr lang="es-ES" sz="5112" dirty="0"/>
              <a:t> ahora.</a:t>
            </a:r>
          </a:p>
          <a:p>
            <a:r>
              <a:rPr lang="es-ES" sz="5112" dirty="0"/>
              <a:t>Recomendar</a:t>
            </a:r>
            <a:r>
              <a:rPr lang="es-ES" sz="5112" dirty="0">
                <a:sym typeface="Wingdings" pitchFamily="2" charset="2"/>
              </a:rPr>
              <a:t></a:t>
            </a:r>
            <a:r>
              <a:rPr lang="es-ES" sz="5112" dirty="0"/>
              <a:t> Laura </a:t>
            </a:r>
            <a:r>
              <a:rPr lang="es-ES" sz="5112" b="1" dirty="0">
                <a:solidFill>
                  <a:srgbClr val="00B050"/>
                </a:solidFill>
              </a:rPr>
              <a:t>recomienda</a:t>
            </a:r>
            <a:r>
              <a:rPr lang="es-ES" sz="5112" dirty="0"/>
              <a:t> que </a:t>
            </a:r>
            <a:r>
              <a:rPr lang="es-ES" sz="5112" b="1" dirty="0">
                <a:solidFill>
                  <a:srgbClr val="FF0000"/>
                </a:solidFill>
              </a:rPr>
              <a:t>pagues</a:t>
            </a:r>
            <a:r>
              <a:rPr lang="es-ES" sz="5112" dirty="0"/>
              <a:t> hoy.</a:t>
            </a:r>
          </a:p>
          <a:p>
            <a:r>
              <a:rPr lang="es-ES" sz="5112" dirty="0"/>
              <a:t>Sugerir</a:t>
            </a:r>
            <a:r>
              <a:rPr lang="es-ES" sz="5112" dirty="0">
                <a:sym typeface="Wingdings" pitchFamily="2" charset="2"/>
              </a:rPr>
              <a:t></a:t>
            </a:r>
            <a:r>
              <a:rPr lang="es-ES" sz="5112" dirty="0"/>
              <a:t> Mis padres </a:t>
            </a:r>
            <a:r>
              <a:rPr lang="es-ES" sz="5112" b="1" dirty="0">
                <a:solidFill>
                  <a:srgbClr val="00B050"/>
                </a:solidFill>
              </a:rPr>
              <a:t>sugieren</a:t>
            </a:r>
            <a:r>
              <a:rPr lang="es-ES" sz="5112" dirty="0"/>
              <a:t> que </a:t>
            </a:r>
            <a:r>
              <a:rPr lang="es-ES" sz="5112" b="1" dirty="0">
                <a:solidFill>
                  <a:srgbClr val="FF0000"/>
                </a:solidFill>
              </a:rPr>
              <a:t>pongas</a:t>
            </a:r>
            <a:r>
              <a:rPr lang="es-ES" sz="5112" dirty="0"/>
              <a:t> la radio.</a:t>
            </a:r>
            <a:endParaRPr lang="en-US" sz="5112" dirty="0"/>
          </a:p>
        </p:txBody>
      </p:sp>
    </p:spTree>
    <p:extLst>
      <p:ext uri="{BB962C8B-B14F-4D97-AF65-F5344CB8AC3E}">
        <p14:creationId xmlns:p14="http://schemas.microsoft.com/office/powerpoint/2010/main" val="409719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14" dirty="0"/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4388" y="3008360"/>
            <a:ext cx="6901815" cy="4015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800"/>
              </a:lnSpc>
              <a:spcBef>
                <a:spcPts val="100"/>
              </a:spcBef>
            </a:pPr>
            <a:r>
              <a:rPr sz="5600" spc="-265" dirty="0">
                <a:latin typeface="Georgia"/>
                <a:cs typeface="Georgia"/>
              </a:rPr>
              <a:t>P</a:t>
            </a:r>
            <a:r>
              <a:rPr sz="5600" spc="-290" dirty="0">
                <a:latin typeface="Georgia"/>
                <a:cs typeface="Georgia"/>
              </a:rPr>
              <a:t>r</a:t>
            </a:r>
            <a:r>
              <a:rPr sz="5600" spc="-50" dirty="0">
                <a:latin typeface="Georgia"/>
                <a:cs typeface="Georgia"/>
              </a:rPr>
              <a:t>e</a:t>
            </a:r>
            <a:r>
              <a:rPr sz="5600" spc="-75" dirty="0">
                <a:latin typeface="Georgia"/>
                <a:cs typeface="Georgia"/>
              </a:rPr>
              <a:t>s</a:t>
            </a:r>
            <a:r>
              <a:rPr sz="5600" spc="-105" dirty="0">
                <a:latin typeface="Georgia"/>
                <a:cs typeface="Georgia"/>
              </a:rPr>
              <a:t>e</a:t>
            </a:r>
            <a:r>
              <a:rPr sz="5600" spc="-220" dirty="0">
                <a:latin typeface="Georgia"/>
                <a:cs typeface="Georgia"/>
              </a:rPr>
              <a:t>n</a:t>
            </a:r>
            <a:r>
              <a:rPr sz="5600" spc="60" dirty="0">
                <a:latin typeface="Georgia"/>
                <a:cs typeface="Georgia"/>
              </a:rPr>
              <a:t>t</a:t>
            </a:r>
            <a:r>
              <a:rPr sz="5600" spc="-405" dirty="0">
                <a:latin typeface="Georgia"/>
                <a:cs typeface="Georgia"/>
              </a:rPr>
              <a:t> </a:t>
            </a:r>
            <a:r>
              <a:rPr sz="5600" spc="-160" dirty="0">
                <a:latin typeface="Georgia"/>
                <a:cs typeface="Georgia"/>
              </a:rPr>
              <a:t>s</a:t>
            </a:r>
            <a:r>
              <a:rPr sz="5600" spc="-300" dirty="0">
                <a:latin typeface="Georgia"/>
                <a:cs typeface="Georgia"/>
              </a:rPr>
              <a:t>u</a:t>
            </a:r>
            <a:r>
              <a:rPr sz="5600" spc="-20" dirty="0">
                <a:latin typeface="Georgia"/>
                <a:cs typeface="Georgia"/>
              </a:rPr>
              <a:t>b</a:t>
            </a:r>
            <a:r>
              <a:rPr sz="5600" spc="-345" dirty="0">
                <a:latin typeface="Georgia"/>
                <a:cs typeface="Georgia"/>
              </a:rPr>
              <a:t>j</a:t>
            </a:r>
            <a:r>
              <a:rPr sz="5600" spc="-275" dirty="0">
                <a:latin typeface="Georgia"/>
                <a:cs typeface="Georgia"/>
              </a:rPr>
              <a:t>u</a:t>
            </a:r>
            <a:r>
              <a:rPr sz="5600" spc="-220" dirty="0">
                <a:latin typeface="Georgia"/>
                <a:cs typeface="Georgia"/>
              </a:rPr>
              <a:t>n</a:t>
            </a:r>
            <a:r>
              <a:rPr sz="5600" spc="5" dirty="0">
                <a:latin typeface="Georgia"/>
                <a:cs typeface="Georgia"/>
              </a:rPr>
              <a:t>c</a:t>
            </a:r>
            <a:r>
              <a:rPr sz="5600" spc="-55" dirty="0">
                <a:latin typeface="Georgia"/>
                <a:cs typeface="Georgia"/>
              </a:rPr>
              <a:t>t</a:t>
            </a:r>
            <a:r>
              <a:rPr sz="5600" spc="-375" dirty="0">
                <a:latin typeface="Georgia"/>
                <a:cs typeface="Georgia"/>
              </a:rPr>
              <a:t>i</a:t>
            </a:r>
            <a:r>
              <a:rPr sz="5600" spc="-280" dirty="0">
                <a:latin typeface="Georgia"/>
                <a:cs typeface="Georgia"/>
              </a:rPr>
              <a:t>v</a:t>
            </a:r>
            <a:r>
              <a:rPr sz="5600" spc="45" dirty="0">
                <a:latin typeface="Georgia"/>
                <a:cs typeface="Georgia"/>
              </a:rPr>
              <a:t>e  </a:t>
            </a:r>
            <a:r>
              <a:rPr sz="5600" spc="-75" dirty="0">
                <a:latin typeface="Georgia"/>
                <a:cs typeface="Georgia"/>
              </a:rPr>
              <a:t>A</a:t>
            </a:r>
            <a:r>
              <a:rPr sz="5600" spc="-165" dirty="0">
                <a:latin typeface="Georgia"/>
                <a:cs typeface="Georgia"/>
              </a:rPr>
              <a:t>d</a:t>
            </a:r>
            <a:r>
              <a:rPr sz="5600" spc="-280" dirty="0">
                <a:latin typeface="Georgia"/>
                <a:cs typeface="Georgia"/>
              </a:rPr>
              <a:t>v</a:t>
            </a:r>
            <a:r>
              <a:rPr sz="5600" spc="-105" dirty="0">
                <a:latin typeface="Georgia"/>
                <a:cs typeface="Georgia"/>
              </a:rPr>
              <a:t>er</a:t>
            </a:r>
            <a:r>
              <a:rPr sz="5600" spc="-160" dirty="0">
                <a:latin typeface="Georgia"/>
                <a:cs typeface="Georgia"/>
              </a:rPr>
              <a:t>b</a:t>
            </a:r>
            <a:r>
              <a:rPr sz="5600" spc="-320" dirty="0">
                <a:latin typeface="Georgia"/>
                <a:cs typeface="Georgia"/>
              </a:rPr>
              <a:t>i</a:t>
            </a:r>
            <a:r>
              <a:rPr sz="5600" spc="-110" dirty="0">
                <a:latin typeface="Georgia"/>
                <a:cs typeface="Georgia"/>
              </a:rPr>
              <a:t>a</a:t>
            </a:r>
            <a:r>
              <a:rPr sz="5600" spc="-160" dirty="0">
                <a:latin typeface="Georgia"/>
                <a:cs typeface="Georgia"/>
              </a:rPr>
              <a:t>l</a:t>
            </a:r>
            <a:r>
              <a:rPr sz="5600" spc="-405" dirty="0">
                <a:latin typeface="Georgia"/>
                <a:cs typeface="Georgia"/>
              </a:rPr>
              <a:t> </a:t>
            </a:r>
            <a:r>
              <a:rPr sz="5600" spc="60" dirty="0">
                <a:latin typeface="Georgia"/>
                <a:cs typeface="Georgia"/>
              </a:rPr>
              <a:t>c</a:t>
            </a:r>
            <a:r>
              <a:rPr sz="5600" spc="-100" dirty="0">
                <a:latin typeface="Georgia"/>
                <a:cs typeface="Georgia"/>
              </a:rPr>
              <a:t>on</a:t>
            </a:r>
            <a:r>
              <a:rPr sz="5600" spc="-165" dirty="0">
                <a:latin typeface="Georgia"/>
                <a:cs typeface="Georgia"/>
              </a:rPr>
              <a:t>j</a:t>
            </a:r>
            <a:r>
              <a:rPr sz="5600" spc="-275" dirty="0">
                <a:latin typeface="Georgia"/>
                <a:cs typeface="Georgia"/>
              </a:rPr>
              <a:t>u</a:t>
            </a:r>
            <a:r>
              <a:rPr sz="5600" spc="-55" dirty="0">
                <a:latin typeface="Georgia"/>
                <a:cs typeface="Georgia"/>
              </a:rPr>
              <a:t>n</a:t>
            </a:r>
            <a:r>
              <a:rPr sz="5600" spc="-155" dirty="0">
                <a:latin typeface="Georgia"/>
                <a:cs typeface="Georgia"/>
              </a:rPr>
              <a:t>c</a:t>
            </a:r>
            <a:r>
              <a:rPr sz="5600" spc="-175" dirty="0">
                <a:latin typeface="Georgia"/>
                <a:cs typeface="Georgia"/>
              </a:rPr>
              <a:t>t</a:t>
            </a:r>
            <a:r>
              <a:rPr sz="5600" spc="-225" dirty="0">
                <a:latin typeface="Georgia"/>
                <a:cs typeface="Georgia"/>
              </a:rPr>
              <a:t>i</a:t>
            </a:r>
            <a:r>
              <a:rPr sz="5600" spc="-15" dirty="0">
                <a:latin typeface="Georgia"/>
                <a:cs typeface="Georgia"/>
              </a:rPr>
              <a:t>o</a:t>
            </a:r>
            <a:r>
              <a:rPr sz="5600" spc="-40" dirty="0">
                <a:latin typeface="Georgia"/>
                <a:cs typeface="Georgia"/>
              </a:rPr>
              <a:t>n</a:t>
            </a:r>
            <a:r>
              <a:rPr sz="5600" spc="-35" dirty="0">
                <a:latin typeface="Georgia"/>
                <a:cs typeface="Georgia"/>
              </a:rPr>
              <a:t>s  </a:t>
            </a:r>
            <a:r>
              <a:rPr sz="5600" spc="-200" dirty="0">
                <a:latin typeface="Georgia"/>
                <a:cs typeface="Georgia"/>
              </a:rPr>
              <a:t>P</a:t>
            </a:r>
            <a:r>
              <a:rPr sz="5600" spc="-145" dirty="0">
                <a:latin typeface="Georgia"/>
                <a:cs typeface="Georgia"/>
              </a:rPr>
              <a:t>a</a:t>
            </a:r>
            <a:r>
              <a:rPr sz="5600" spc="-160" dirty="0">
                <a:latin typeface="Georgia"/>
                <a:cs typeface="Georgia"/>
              </a:rPr>
              <a:t>ss</a:t>
            </a:r>
            <a:r>
              <a:rPr sz="5600" spc="-285" dirty="0">
                <a:latin typeface="Georgia"/>
                <a:cs typeface="Georgia"/>
              </a:rPr>
              <a:t>i</a:t>
            </a:r>
            <a:r>
              <a:rPr sz="5600" spc="-365" dirty="0">
                <a:latin typeface="Georgia"/>
                <a:cs typeface="Georgia"/>
              </a:rPr>
              <a:t>v</a:t>
            </a:r>
            <a:r>
              <a:rPr sz="5600" spc="65" dirty="0">
                <a:latin typeface="Georgia"/>
                <a:cs typeface="Georgia"/>
              </a:rPr>
              <a:t>e</a:t>
            </a:r>
            <a:r>
              <a:rPr sz="5600" spc="-405" dirty="0">
                <a:latin typeface="Georgia"/>
                <a:cs typeface="Georgia"/>
              </a:rPr>
              <a:t> </a:t>
            </a:r>
            <a:r>
              <a:rPr sz="5600" spc="-280" dirty="0">
                <a:latin typeface="Georgia"/>
                <a:cs typeface="Georgia"/>
              </a:rPr>
              <a:t>v</a:t>
            </a:r>
            <a:r>
              <a:rPr sz="5600" spc="140" dirty="0">
                <a:latin typeface="Georgia"/>
                <a:cs typeface="Georgia"/>
              </a:rPr>
              <a:t>o</a:t>
            </a:r>
            <a:r>
              <a:rPr sz="5600" spc="-345" dirty="0">
                <a:latin typeface="Georgia"/>
                <a:cs typeface="Georgia"/>
              </a:rPr>
              <a:t>i</a:t>
            </a:r>
            <a:r>
              <a:rPr sz="5600" spc="60" dirty="0">
                <a:latin typeface="Georgia"/>
                <a:cs typeface="Georgia"/>
              </a:rPr>
              <a:t>c</a:t>
            </a:r>
            <a:r>
              <a:rPr sz="5600" spc="65" dirty="0">
                <a:latin typeface="Georgia"/>
                <a:cs typeface="Georgia"/>
              </a:rPr>
              <a:t>e</a:t>
            </a:r>
            <a:endParaRPr sz="5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68367-0119-9242-9225-01BECD549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4" t="-382" r="44228" b="54695"/>
          <a:stretch/>
        </p:blipFill>
        <p:spPr>
          <a:xfrm>
            <a:off x="923530" y="1499295"/>
            <a:ext cx="3449111" cy="45779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3305EE-98E1-5D41-9E45-74BFC8408C82}"/>
              </a:ext>
            </a:extLst>
          </p:cNvPr>
          <p:cNvSpPr txBox="1"/>
          <p:nvPr/>
        </p:nvSpPr>
        <p:spPr>
          <a:xfrm>
            <a:off x="4542271" y="2091968"/>
            <a:ext cx="10679975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/>
              <a:t>Alex ____________ (</a:t>
            </a:r>
            <a:r>
              <a:rPr lang="en-US" sz="2968" dirty="0" err="1"/>
              <a:t>querer</a:t>
            </a:r>
            <a:r>
              <a:rPr lang="en-US" sz="2968" dirty="0"/>
              <a:t>) que Maribel __________ (</a:t>
            </a:r>
            <a:r>
              <a:rPr lang="en-US" sz="2968" dirty="0" err="1"/>
              <a:t>decir</a:t>
            </a:r>
            <a:r>
              <a:rPr lang="en-US" sz="2968" dirty="0"/>
              <a:t>) que </a:t>
            </a:r>
            <a:r>
              <a:rPr lang="en-US" sz="2968" dirty="0" err="1"/>
              <a:t>sí</a:t>
            </a:r>
            <a:r>
              <a:rPr lang="en-US" sz="2968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FD2EE-509C-6541-8743-4D335F5525A7}"/>
              </a:ext>
            </a:extLst>
          </p:cNvPr>
          <p:cNvSpPr txBox="1"/>
          <p:nvPr/>
        </p:nvSpPr>
        <p:spPr>
          <a:xfrm>
            <a:off x="4787289" y="5240029"/>
            <a:ext cx="10675358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/>
              <a:t>Alex _________ (</a:t>
            </a:r>
            <a:r>
              <a:rPr lang="en-US" sz="2968" dirty="0" err="1"/>
              <a:t>necesitar</a:t>
            </a:r>
            <a:r>
              <a:rPr lang="en-US" sz="2968" dirty="0"/>
              <a:t>) que sus padres _________ (</a:t>
            </a:r>
            <a:r>
              <a:rPr lang="en-US" sz="2968" dirty="0" err="1"/>
              <a:t>ir</a:t>
            </a:r>
            <a:r>
              <a:rPr lang="en-US" sz="2968" dirty="0"/>
              <a:t>) a la </a:t>
            </a:r>
            <a:r>
              <a:rPr lang="en-US" sz="2968" dirty="0" err="1"/>
              <a:t>boda</a:t>
            </a:r>
            <a:r>
              <a:rPr lang="en-US" sz="2968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22186-87FF-6B47-90C8-46BC34766AC6}"/>
              </a:ext>
            </a:extLst>
          </p:cNvPr>
          <p:cNvSpPr txBox="1"/>
          <p:nvPr/>
        </p:nvSpPr>
        <p:spPr>
          <a:xfrm>
            <a:off x="5936992" y="1941700"/>
            <a:ext cx="1178336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quiere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1639B-0E86-F44C-B9B8-267084769E5C}"/>
              </a:ext>
            </a:extLst>
          </p:cNvPr>
          <p:cNvSpPr txBox="1"/>
          <p:nvPr/>
        </p:nvSpPr>
        <p:spPr>
          <a:xfrm>
            <a:off x="5936992" y="5045663"/>
            <a:ext cx="1465658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necesita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5E636-8245-5B42-A966-4446E8362AA0}"/>
              </a:ext>
            </a:extLst>
          </p:cNvPr>
          <p:cNvSpPr txBox="1"/>
          <p:nvPr/>
        </p:nvSpPr>
        <p:spPr>
          <a:xfrm>
            <a:off x="11499850" y="1932680"/>
            <a:ext cx="826829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diga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E0E5F-CAC3-D04E-A31D-70B94BF71266}"/>
              </a:ext>
            </a:extLst>
          </p:cNvPr>
          <p:cNvSpPr txBox="1"/>
          <p:nvPr/>
        </p:nvSpPr>
        <p:spPr>
          <a:xfrm>
            <a:off x="11789096" y="5091597"/>
            <a:ext cx="1075166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vayan</a:t>
            </a:r>
            <a:endParaRPr lang="en-US" sz="296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A333C-3818-8947-8DB7-4E259BA9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6" t="-1" r="18776" b="39674"/>
          <a:stretch/>
        </p:blipFill>
        <p:spPr>
          <a:xfrm>
            <a:off x="1112008" y="1360662"/>
            <a:ext cx="2940225" cy="4294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8B0C54-E0E4-A247-AB3D-E1CFF04FB296}"/>
              </a:ext>
            </a:extLst>
          </p:cNvPr>
          <p:cNvSpPr txBox="1"/>
          <p:nvPr/>
        </p:nvSpPr>
        <p:spPr>
          <a:xfrm>
            <a:off x="4052233" y="2205566"/>
            <a:ext cx="11995913" cy="1919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/>
              <a:t>Maribel ________ (</a:t>
            </a:r>
            <a:r>
              <a:rPr lang="en-US" sz="2968" dirty="0" err="1"/>
              <a:t>desear</a:t>
            </a:r>
            <a:r>
              <a:rPr lang="en-US" sz="2968" dirty="0"/>
              <a:t>) que </a:t>
            </a:r>
            <a:r>
              <a:rPr lang="en-US" sz="2968" dirty="0" err="1"/>
              <a:t>ella</a:t>
            </a:r>
            <a:r>
              <a:rPr lang="en-US" sz="2968" dirty="0"/>
              <a:t> y Alex ________ (</a:t>
            </a:r>
            <a:r>
              <a:rPr lang="en-US" sz="2968" dirty="0" err="1"/>
              <a:t>viajar</a:t>
            </a:r>
            <a:r>
              <a:rPr lang="en-US" sz="2968" dirty="0"/>
              <a:t>) a Grecia.</a:t>
            </a:r>
          </a:p>
          <a:p>
            <a:endParaRPr lang="en-US" sz="2968" dirty="0"/>
          </a:p>
          <a:p>
            <a:endParaRPr lang="en-US" sz="2968" dirty="0"/>
          </a:p>
          <a:p>
            <a:r>
              <a:rPr lang="en-US" sz="2968" dirty="0"/>
              <a:t>Los padres de Maribel _______ (</a:t>
            </a:r>
            <a:r>
              <a:rPr lang="en-US" sz="2968" dirty="0" err="1"/>
              <a:t>querer</a:t>
            </a:r>
            <a:r>
              <a:rPr lang="en-US" sz="2968" dirty="0"/>
              <a:t>) que Maribel ________ (</a:t>
            </a:r>
            <a:r>
              <a:rPr lang="en-US" sz="2968" dirty="0" err="1"/>
              <a:t>tener</a:t>
            </a:r>
            <a:r>
              <a:rPr lang="en-US" sz="2968" dirty="0"/>
              <a:t>) </a:t>
            </a:r>
            <a:r>
              <a:rPr lang="en-US" sz="2968" dirty="0" err="1"/>
              <a:t>hijos</a:t>
            </a:r>
            <a:r>
              <a:rPr lang="en-US" sz="2968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8890F-CDE6-8A47-BC23-085DD21D6991}"/>
              </a:ext>
            </a:extLst>
          </p:cNvPr>
          <p:cNvSpPr txBox="1"/>
          <p:nvPr/>
        </p:nvSpPr>
        <p:spPr>
          <a:xfrm>
            <a:off x="5704649" y="2064798"/>
            <a:ext cx="1095172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desea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29FF8-F8D5-7842-B8B5-1DEF23C03B70}"/>
              </a:ext>
            </a:extLst>
          </p:cNvPr>
          <p:cNvSpPr txBox="1"/>
          <p:nvPr/>
        </p:nvSpPr>
        <p:spPr>
          <a:xfrm>
            <a:off x="10859357" y="2064798"/>
            <a:ext cx="1106393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viajen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A79FB-6F61-8F4A-BCEF-4186FFE9E09C}"/>
              </a:ext>
            </a:extLst>
          </p:cNvPr>
          <p:cNvSpPr txBox="1"/>
          <p:nvPr/>
        </p:nvSpPr>
        <p:spPr>
          <a:xfrm>
            <a:off x="7784057" y="3507668"/>
            <a:ext cx="137871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quieren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D6629-3C3D-5D44-9A9A-23CD0189882B}"/>
              </a:ext>
            </a:extLst>
          </p:cNvPr>
          <p:cNvSpPr txBox="1"/>
          <p:nvPr/>
        </p:nvSpPr>
        <p:spPr>
          <a:xfrm>
            <a:off x="12642850" y="3507668"/>
            <a:ext cx="1053558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tenga</a:t>
            </a:r>
            <a:endParaRPr lang="en-US" sz="296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180" dirty="0"/>
              <a:t>P</a:t>
            </a:r>
            <a:r>
              <a:rPr spc="-350" dirty="0"/>
              <a:t>r</a:t>
            </a:r>
            <a:r>
              <a:rPr spc="440" dirty="0"/>
              <a:t>e</a:t>
            </a:r>
            <a:r>
              <a:rPr spc="215" dirty="0"/>
              <a:t>s</a:t>
            </a:r>
            <a:r>
              <a:rPr spc="440" dirty="0"/>
              <a:t>e</a:t>
            </a:r>
            <a:r>
              <a:rPr spc="285" dirty="0"/>
              <a:t>n</a:t>
            </a:r>
            <a:r>
              <a:rPr spc="310" dirty="0"/>
              <a:t>t</a:t>
            </a:r>
            <a:r>
              <a:rPr spc="-710" dirty="0"/>
              <a:t> </a:t>
            </a:r>
            <a:r>
              <a:rPr spc="210" dirty="0"/>
              <a:t>S</a:t>
            </a:r>
            <a:r>
              <a:rPr spc="45" dirty="0"/>
              <a:t>u</a:t>
            </a:r>
            <a:r>
              <a:rPr spc="175" dirty="0"/>
              <a:t>b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15" dirty="0"/>
              <a:t>i</a:t>
            </a:r>
            <a:r>
              <a:rPr spc="-430" dirty="0"/>
              <a:t>v</a:t>
            </a:r>
            <a:r>
              <a:rPr spc="475" dirty="0"/>
              <a:t>e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-50" dirty="0">
                <a:latin typeface="Arial"/>
                <a:cs typeface="Arial"/>
              </a:rPr>
              <a:t>Wishes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4388" y="3425519"/>
            <a:ext cx="896683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2915" indent="-450850">
              <a:lnSpc>
                <a:spcPct val="100000"/>
              </a:lnSpc>
              <a:spcBef>
                <a:spcPts val="125"/>
              </a:spcBef>
              <a:buSzPct val="151388"/>
              <a:buChar char="•"/>
              <a:tabLst>
                <a:tab pos="463550" algn="l"/>
              </a:tabLst>
            </a:pPr>
            <a:r>
              <a:rPr sz="3600" spc="235" dirty="0">
                <a:latin typeface="Georgia"/>
                <a:cs typeface="Georgia"/>
              </a:rPr>
              <a:t>T</a:t>
            </a:r>
            <a:r>
              <a:rPr sz="3600" spc="300" dirty="0">
                <a:latin typeface="Georgia"/>
                <a:cs typeface="Georgia"/>
              </a:rPr>
              <a:t>o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25" dirty="0">
                <a:latin typeface="Georgia"/>
                <a:cs typeface="Georgia"/>
              </a:rPr>
              <a:t>e</a:t>
            </a:r>
            <a:r>
              <a:rPr sz="3600" spc="70" dirty="0">
                <a:latin typeface="Georgia"/>
                <a:cs typeface="Georgia"/>
              </a:rPr>
              <a:t>xp</a:t>
            </a:r>
            <a:r>
              <a:rPr sz="3600" spc="15" dirty="0">
                <a:latin typeface="Georgia"/>
                <a:cs typeface="Georgia"/>
              </a:rPr>
              <a:t>r</a:t>
            </a:r>
            <a:r>
              <a:rPr sz="3600" spc="95" dirty="0">
                <a:latin typeface="Georgia"/>
                <a:cs typeface="Georgia"/>
              </a:rPr>
              <a:t>e</a:t>
            </a:r>
            <a:r>
              <a:rPr sz="3600" spc="100" dirty="0">
                <a:latin typeface="Georgia"/>
                <a:cs typeface="Georgia"/>
              </a:rPr>
              <a:t>s</a:t>
            </a:r>
            <a:r>
              <a:rPr sz="3600" spc="55" dirty="0">
                <a:latin typeface="Georgia"/>
                <a:cs typeface="Georgia"/>
              </a:rPr>
              <a:t>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75" dirty="0">
                <a:latin typeface="Georgia"/>
                <a:cs typeface="Georgia"/>
              </a:rPr>
              <a:t>w</a:t>
            </a:r>
            <a:r>
              <a:rPr sz="3600" spc="40" dirty="0">
                <a:latin typeface="Georgia"/>
                <a:cs typeface="Georgia"/>
              </a:rPr>
              <a:t>ishe</a:t>
            </a:r>
            <a:r>
              <a:rPr sz="3600" dirty="0">
                <a:latin typeface="Georgia"/>
                <a:cs typeface="Georgia"/>
              </a:rPr>
              <a:t>s</a:t>
            </a:r>
            <a:r>
              <a:rPr sz="3600" spc="-200" dirty="0">
                <a:latin typeface="Georgia"/>
                <a:cs typeface="Georgia"/>
              </a:rPr>
              <a:t>: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30" dirty="0">
                <a:latin typeface="Georgia"/>
                <a:cs typeface="Georgia"/>
              </a:rPr>
              <a:t>u</a:t>
            </a:r>
            <a:r>
              <a:rPr sz="3600" spc="40" dirty="0">
                <a:latin typeface="Georgia"/>
                <a:cs typeface="Georgia"/>
              </a:rPr>
              <a:t>s</a:t>
            </a:r>
            <a:r>
              <a:rPr sz="3600" spc="120" dirty="0">
                <a:latin typeface="Georgia"/>
                <a:cs typeface="Georgia"/>
              </a:rPr>
              <a:t>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b="1" spc="-30" dirty="0">
                <a:latin typeface="Tahoma"/>
                <a:cs typeface="Tahoma"/>
              </a:rPr>
              <a:t>q</a:t>
            </a:r>
            <a:r>
              <a:rPr sz="3600" b="1" spc="-65" dirty="0">
                <a:latin typeface="Tahoma"/>
                <a:cs typeface="Tahoma"/>
              </a:rPr>
              <a:t>u</a:t>
            </a:r>
            <a:r>
              <a:rPr sz="3600" b="1" spc="-200" dirty="0">
                <a:latin typeface="Tahoma"/>
                <a:cs typeface="Tahoma"/>
              </a:rPr>
              <a:t>e</a:t>
            </a:r>
            <a:r>
              <a:rPr sz="3600" b="1" spc="-195" dirty="0">
                <a:latin typeface="Tahoma"/>
                <a:cs typeface="Tahoma"/>
              </a:rPr>
              <a:t> </a:t>
            </a:r>
            <a:r>
              <a:rPr sz="3600" spc="-335" dirty="0">
                <a:latin typeface="Georgia"/>
                <a:cs typeface="Georgia"/>
              </a:rPr>
              <a:t>+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25" dirty="0">
                <a:latin typeface="Georgia"/>
                <a:cs typeface="Georgia"/>
              </a:rPr>
              <a:t>s</a:t>
            </a:r>
            <a:r>
              <a:rPr sz="3600" spc="-10" dirty="0">
                <a:latin typeface="Georgia"/>
                <a:cs typeface="Georgia"/>
              </a:rPr>
              <a:t>u</a:t>
            </a:r>
            <a:r>
              <a:rPr sz="3600" spc="160" dirty="0">
                <a:latin typeface="Georgia"/>
                <a:cs typeface="Georgia"/>
              </a:rPr>
              <a:t>b</a:t>
            </a:r>
            <a:r>
              <a:rPr sz="3600" spc="-120" dirty="0">
                <a:latin typeface="Georgia"/>
                <a:cs typeface="Georgia"/>
              </a:rPr>
              <a:t>j</a:t>
            </a:r>
            <a:r>
              <a:rPr sz="3600" spc="-20" dirty="0">
                <a:latin typeface="Georgia"/>
                <a:cs typeface="Georgia"/>
              </a:rPr>
              <a:t>u</a:t>
            </a:r>
            <a:r>
              <a:rPr sz="3600" spc="140" dirty="0">
                <a:latin typeface="Georgia"/>
                <a:cs typeface="Georgia"/>
              </a:rPr>
              <a:t>n</a:t>
            </a:r>
            <a:r>
              <a:rPr sz="3600" spc="55" dirty="0">
                <a:latin typeface="Georgia"/>
                <a:cs typeface="Georgia"/>
              </a:rPr>
              <a:t>c</a:t>
            </a:r>
            <a:r>
              <a:rPr sz="3600" spc="30" dirty="0">
                <a:latin typeface="Georgia"/>
                <a:cs typeface="Georgia"/>
              </a:rPr>
              <a:t>t</a:t>
            </a:r>
            <a:r>
              <a:rPr sz="3600" spc="-30" dirty="0">
                <a:latin typeface="Georgia"/>
                <a:cs typeface="Georgia"/>
              </a:rPr>
              <a:t>i</a:t>
            </a:r>
            <a:r>
              <a:rPr sz="3600" spc="15" dirty="0">
                <a:latin typeface="Georgia"/>
                <a:cs typeface="Georgia"/>
              </a:rPr>
              <a:t>v</a:t>
            </a:r>
            <a:r>
              <a:rPr sz="3600" spc="120" dirty="0">
                <a:latin typeface="Georgia"/>
                <a:cs typeface="Georgia"/>
              </a:rPr>
              <a:t>e</a:t>
            </a:r>
            <a:endParaRPr sz="36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5887"/>
              </p:ext>
            </p:extLst>
          </p:nvPr>
        </p:nvGraphicFramePr>
        <p:xfrm>
          <a:off x="2863787" y="5345386"/>
          <a:ext cx="14368780" cy="4290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02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Que</a:t>
                      </a:r>
                      <a:r>
                        <a:rPr sz="2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te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vaya</a:t>
                      </a:r>
                      <a:r>
                        <a:rPr sz="26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bien.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Have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-2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75" dirty="0">
                          <a:latin typeface="Microsoft Sans Serif"/>
                          <a:cs typeface="Microsoft Sans Serif"/>
                        </a:rPr>
                        <a:t>good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" dirty="0">
                          <a:latin typeface="Microsoft Sans Serif"/>
                          <a:cs typeface="Microsoft Sans Serif"/>
                        </a:rPr>
                        <a:t>day.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(May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5" dirty="0">
                          <a:latin typeface="Microsoft Sans Serif"/>
                          <a:cs typeface="Microsoft Sans Serif"/>
                        </a:rPr>
                        <a:t>it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75" dirty="0">
                          <a:latin typeface="Microsoft Sans Serif"/>
                          <a:cs typeface="Microsoft Sans Serif"/>
                        </a:rPr>
                        <a:t>go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well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you.)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0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Que</a:t>
                      </a:r>
                      <a:r>
                        <a:rPr sz="2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4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duermas</a:t>
                      </a:r>
                      <a:r>
                        <a:rPr sz="26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bien.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spc="60" dirty="0">
                          <a:latin typeface="Microsoft Sans Serif"/>
                          <a:cs typeface="Microsoft Sans Serif"/>
                        </a:rPr>
                        <a:t>Sleep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well.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(May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you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sleep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well).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02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Que</a:t>
                      </a:r>
                      <a:r>
                        <a:rPr sz="26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te</a:t>
                      </a:r>
                      <a:r>
                        <a:rPr sz="2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4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diviertas</a:t>
                      </a:r>
                      <a:r>
                        <a:rPr sz="2600" spc="45" dirty="0">
                          <a:latin typeface="Microsoft Sans Serif"/>
                          <a:cs typeface="Microsoft Sans Serif"/>
                        </a:rPr>
                        <a:t>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Have</a:t>
                      </a:r>
                      <a:r>
                        <a:rPr sz="26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fun.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180" dirty="0"/>
              <a:t>P</a:t>
            </a:r>
            <a:r>
              <a:rPr spc="-350" dirty="0"/>
              <a:t>r</a:t>
            </a:r>
            <a:r>
              <a:rPr spc="440" dirty="0"/>
              <a:t>e</a:t>
            </a:r>
            <a:r>
              <a:rPr spc="215" dirty="0"/>
              <a:t>s</a:t>
            </a:r>
            <a:r>
              <a:rPr spc="440" dirty="0"/>
              <a:t>e</a:t>
            </a:r>
            <a:r>
              <a:rPr spc="285" dirty="0"/>
              <a:t>n</a:t>
            </a:r>
            <a:r>
              <a:rPr spc="310" dirty="0"/>
              <a:t>t</a:t>
            </a:r>
            <a:r>
              <a:rPr spc="-710" dirty="0"/>
              <a:t> </a:t>
            </a:r>
            <a:r>
              <a:rPr spc="210" dirty="0"/>
              <a:t>S</a:t>
            </a:r>
            <a:r>
              <a:rPr spc="45" dirty="0"/>
              <a:t>u</a:t>
            </a:r>
            <a:r>
              <a:rPr spc="175" dirty="0"/>
              <a:t>b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15" dirty="0"/>
              <a:t>i</a:t>
            </a:r>
            <a:r>
              <a:rPr spc="-430" dirty="0"/>
              <a:t>v</a:t>
            </a:r>
            <a:r>
              <a:rPr spc="475" dirty="0"/>
              <a:t>e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45" dirty="0">
                <a:latin typeface="Arial"/>
                <a:cs typeface="Arial"/>
              </a:rPr>
              <a:t>Indi</a:t>
            </a:r>
            <a:r>
              <a:rPr sz="3600" dirty="0">
                <a:latin typeface="Arial"/>
                <a:cs typeface="Arial"/>
              </a:rPr>
              <a:t>r</a:t>
            </a:r>
            <a:r>
              <a:rPr sz="3600" spc="110" dirty="0">
                <a:latin typeface="Arial"/>
                <a:cs typeface="Arial"/>
              </a:rPr>
              <a:t>ec</a:t>
            </a:r>
            <a:r>
              <a:rPr sz="3600" spc="90" dirty="0">
                <a:latin typeface="Arial"/>
                <a:cs typeface="Arial"/>
              </a:rPr>
              <a:t>t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70" dirty="0">
                <a:latin typeface="Arial"/>
                <a:cs typeface="Arial"/>
              </a:rPr>
              <a:t>Comm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-55" dirty="0">
                <a:latin typeface="Arial"/>
                <a:cs typeface="Arial"/>
              </a:rPr>
              <a:t>nds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4388" y="3355950"/>
            <a:ext cx="17538065" cy="3063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915" marR="5080" indent="-450850">
              <a:lnSpc>
                <a:spcPct val="113399"/>
              </a:lnSpc>
              <a:spcBef>
                <a:spcPts val="95"/>
              </a:spcBef>
              <a:buSzPct val="151388"/>
              <a:buChar char="•"/>
              <a:tabLst>
                <a:tab pos="463550" algn="l"/>
              </a:tabLst>
            </a:pPr>
            <a:r>
              <a:rPr sz="3600" spc="20" dirty="0">
                <a:latin typeface="Georgia"/>
                <a:cs typeface="Georgia"/>
              </a:rPr>
              <a:t>English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05" dirty="0">
                <a:latin typeface="Georgia"/>
                <a:cs typeface="Georgia"/>
              </a:rPr>
              <a:t>and</a:t>
            </a:r>
            <a:r>
              <a:rPr sz="3600" dirty="0">
                <a:latin typeface="Georgia"/>
                <a:cs typeface="Georgia"/>
              </a:rPr>
              <a:t> </a:t>
            </a:r>
            <a:r>
              <a:rPr sz="3600" spc="40" dirty="0">
                <a:latin typeface="Georgia"/>
                <a:cs typeface="Georgia"/>
              </a:rPr>
              <a:t>Spanish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65" dirty="0">
                <a:latin typeface="Georgia"/>
                <a:cs typeface="Georgia"/>
              </a:rPr>
              <a:t>both</a:t>
            </a:r>
            <a:r>
              <a:rPr sz="3600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have</a:t>
            </a:r>
            <a:r>
              <a:rPr sz="3600" dirty="0">
                <a:latin typeface="Georgia"/>
                <a:cs typeface="Georgia"/>
              </a:rPr>
              <a:t> </a:t>
            </a:r>
            <a:r>
              <a:rPr sz="3600" spc="50" dirty="0">
                <a:latin typeface="Georgia"/>
                <a:cs typeface="Georgia"/>
              </a:rPr>
              <a:t>forms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that</a:t>
            </a:r>
            <a:r>
              <a:rPr sz="3600" dirty="0">
                <a:latin typeface="Georgia"/>
                <a:cs typeface="Georgia"/>
              </a:rPr>
              <a:t> </a:t>
            </a:r>
            <a:r>
              <a:rPr sz="3600" spc="15" dirty="0">
                <a:latin typeface="Georgia"/>
                <a:cs typeface="Georgia"/>
              </a:rPr>
              <a:t>make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60" dirty="0">
                <a:latin typeface="Georgia"/>
                <a:cs typeface="Georgia"/>
              </a:rPr>
              <a:t>requests</a:t>
            </a:r>
            <a:r>
              <a:rPr sz="3600" dirty="0">
                <a:latin typeface="Georgia"/>
                <a:cs typeface="Georgia"/>
              </a:rPr>
              <a:t> </a:t>
            </a:r>
            <a:r>
              <a:rPr sz="3600" spc="114" dirty="0">
                <a:latin typeface="Georgia"/>
                <a:cs typeface="Georgia"/>
              </a:rPr>
              <a:t>or</a:t>
            </a:r>
            <a:r>
              <a:rPr sz="3600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give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commands</a:t>
            </a:r>
            <a:r>
              <a:rPr sz="3600" dirty="0">
                <a:latin typeface="Georgia"/>
                <a:cs typeface="Georgia"/>
              </a:rPr>
              <a:t> </a:t>
            </a:r>
            <a:r>
              <a:rPr sz="3600" spc="-35" dirty="0">
                <a:latin typeface="Georgia"/>
                <a:cs typeface="Georgia"/>
              </a:rPr>
              <a:t>in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 </a:t>
            </a:r>
            <a:r>
              <a:rPr sz="3600" spc="-850" dirty="0">
                <a:latin typeface="Georgia"/>
                <a:cs typeface="Georgia"/>
              </a:rPr>
              <a:t> </a:t>
            </a:r>
            <a:r>
              <a:rPr sz="3600" spc="15" dirty="0">
                <a:latin typeface="Georgia"/>
                <a:cs typeface="Georgia"/>
              </a:rPr>
              <a:t>third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100" dirty="0">
                <a:latin typeface="Georgia"/>
                <a:cs typeface="Georgia"/>
              </a:rPr>
              <a:t>person</a:t>
            </a:r>
            <a:endParaRPr sz="3600">
              <a:latin typeface="Georgia"/>
              <a:cs typeface="Georgia"/>
            </a:endParaRPr>
          </a:p>
          <a:p>
            <a:pPr marL="913130" lvl="1" indent="-450850">
              <a:lnSpc>
                <a:spcPct val="100000"/>
              </a:lnSpc>
              <a:spcBef>
                <a:spcPts val="2560"/>
              </a:spcBef>
              <a:buSzPct val="151388"/>
              <a:buChar char="•"/>
              <a:tabLst>
                <a:tab pos="913765" algn="l"/>
              </a:tabLst>
            </a:pPr>
            <a:r>
              <a:rPr sz="3600" spc="-320" dirty="0">
                <a:latin typeface="Georgia"/>
                <a:cs typeface="Georgia"/>
              </a:rPr>
              <a:t>I</a:t>
            </a:r>
            <a:r>
              <a:rPr sz="3600" spc="20" dirty="0">
                <a:latin typeface="Georgia"/>
                <a:cs typeface="Georgia"/>
              </a:rPr>
              <a:t>n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25" dirty="0">
                <a:latin typeface="Georgia"/>
                <a:cs typeface="Georgia"/>
              </a:rPr>
              <a:t>S</a:t>
            </a:r>
            <a:r>
              <a:rPr sz="3600" spc="130" dirty="0">
                <a:latin typeface="Georgia"/>
                <a:cs typeface="Georgia"/>
              </a:rPr>
              <a:t>p</a:t>
            </a:r>
            <a:r>
              <a:rPr sz="3600" spc="125" dirty="0">
                <a:latin typeface="Georgia"/>
                <a:cs typeface="Georgia"/>
              </a:rPr>
              <a:t>a</a:t>
            </a:r>
            <a:r>
              <a:rPr sz="3600" spc="-20" dirty="0">
                <a:latin typeface="Georgia"/>
                <a:cs typeface="Georgia"/>
              </a:rPr>
              <a:t>n</a:t>
            </a:r>
            <a:r>
              <a:rPr sz="3600" spc="10" dirty="0">
                <a:latin typeface="Georgia"/>
                <a:cs typeface="Georgia"/>
              </a:rPr>
              <a:t>ish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05" dirty="0">
                <a:latin typeface="Georgia"/>
                <a:cs typeface="Georgia"/>
              </a:rPr>
              <a:t>t</a:t>
            </a:r>
            <a:r>
              <a:rPr sz="3600" spc="5" dirty="0">
                <a:latin typeface="Georgia"/>
                <a:cs typeface="Georgia"/>
              </a:rPr>
              <a:t>h</a:t>
            </a:r>
            <a:r>
              <a:rPr sz="3600" spc="-5" dirty="0">
                <a:latin typeface="Georgia"/>
                <a:cs typeface="Georgia"/>
              </a:rPr>
              <a:t>is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is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25" dirty="0">
                <a:latin typeface="Georgia"/>
                <a:cs typeface="Georgia"/>
              </a:rPr>
              <a:t>e</a:t>
            </a:r>
            <a:r>
              <a:rPr sz="3600" spc="70" dirty="0">
                <a:latin typeface="Georgia"/>
                <a:cs typeface="Georgia"/>
              </a:rPr>
              <a:t>xp</a:t>
            </a:r>
            <a:r>
              <a:rPr sz="3600" spc="15" dirty="0">
                <a:latin typeface="Georgia"/>
                <a:cs typeface="Georgia"/>
              </a:rPr>
              <a:t>r</a:t>
            </a:r>
            <a:r>
              <a:rPr sz="3600" spc="95" dirty="0">
                <a:latin typeface="Georgia"/>
                <a:cs typeface="Georgia"/>
              </a:rPr>
              <a:t>e</a:t>
            </a:r>
            <a:r>
              <a:rPr sz="3600" spc="100" dirty="0">
                <a:latin typeface="Georgia"/>
                <a:cs typeface="Georgia"/>
              </a:rPr>
              <a:t>s</a:t>
            </a:r>
            <a:r>
              <a:rPr sz="3600" spc="70" dirty="0">
                <a:latin typeface="Georgia"/>
                <a:cs typeface="Georgia"/>
              </a:rPr>
              <a:t>s</a:t>
            </a:r>
            <a:r>
              <a:rPr sz="3600" spc="135" dirty="0">
                <a:latin typeface="Georgia"/>
                <a:cs typeface="Georgia"/>
              </a:rPr>
              <a:t>e</a:t>
            </a:r>
            <a:r>
              <a:rPr sz="3600" spc="170" dirty="0">
                <a:latin typeface="Georgia"/>
                <a:cs typeface="Georgia"/>
              </a:rPr>
              <a:t>d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45" dirty="0">
                <a:latin typeface="Georgia"/>
                <a:cs typeface="Georgia"/>
              </a:rPr>
              <a:t>b</a:t>
            </a:r>
            <a:r>
              <a:rPr sz="3600" spc="85" dirty="0">
                <a:latin typeface="Georgia"/>
                <a:cs typeface="Georgia"/>
              </a:rPr>
              <a:t>y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65" dirty="0">
                <a:latin typeface="Georgia"/>
                <a:cs typeface="Georgia"/>
              </a:rPr>
              <a:t>q</a:t>
            </a:r>
            <a:r>
              <a:rPr sz="3600" spc="-55" dirty="0">
                <a:latin typeface="Georgia"/>
                <a:cs typeface="Georgia"/>
              </a:rPr>
              <a:t>u</a:t>
            </a:r>
            <a:r>
              <a:rPr sz="3600" spc="120" dirty="0">
                <a:latin typeface="Georgia"/>
                <a:cs typeface="Georgia"/>
              </a:rPr>
              <a:t>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335" dirty="0">
                <a:latin typeface="Georgia"/>
                <a:cs typeface="Georgia"/>
              </a:rPr>
              <a:t>+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55" dirty="0">
                <a:latin typeface="Georgia"/>
                <a:cs typeface="Georgia"/>
              </a:rPr>
              <a:t>p</a:t>
            </a:r>
            <a:r>
              <a:rPr sz="3600" dirty="0">
                <a:latin typeface="Georgia"/>
                <a:cs typeface="Georgia"/>
              </a:rPr>
              <a:t>r</a:t>
            </a:r>
            <a:r>
              <a:rPr sz="3600" spc="95" dirty="0">
                <a:latin typeface="Georgia"/>
                <a:cs typeface="Georgia"/>
              </a:rPr>
              <a:t>e</a:t>
            </a:r>
            <a:r>
              <a:rPr sz="3600" spc="100" dirty="0">
                <a:latin typeface="Georgia"/>
                <a:cs typeface="Georgia"/>
              </a:rPr>
              <a:t>s</a:t>
            </a:r>
            <a:r>
              <a:rPr sz="3600" spc="90" dirty="0">
                <a:latin typeface="Georgia"/>
                <a:cs typeface="Georgia"/>
              </a:rPr>
              <a:t>ent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25" dirty="0">
                <a:latin typeface="Georgia"/>
                <a:cs typeface="Georgia"/>
              </a:rPr>
              <a:t>s</a:t>
            </a:r>
            <a:r>
              <a:rPr sz="3600" spc="-10" dirty="0">
                <a:latin typeface="Georgia"/>
                <a:cs typeface="Georgia"/>
              </a:rPr>
              <a:t>u</a:t>
            </a:r>
            <a:r>
              <a:rPr sz="3600" spc="160" dirty="0">
                <a:latin typeface="Georgia"/>
                <a:cs typeface="Georgia"/>
              </a:rPr>
              <a:t>b</a:t>
            </a:r>
            <a:r>
              <a:rPr sz="3600" spc="-120" dirty="0">
                <a:latin typeface="Georgia"/>
                <a:cs typeface="Georgia"/>
              </a:rPr>
              <a:t>j</a:t>
            </a:r>
            <a:r>
              <a:rPr sz="3600" spc="-20" dirty="0">
                <a:latin typeface="Georgia"/>
                <a:cs typeface="Georgia"/>
              </a:rPr>
              <a:t>u</a:t>
            </a:r>
            <a:r>
              <a:rPr sz="3600" spc="140" dirty="0">
                <a:latin typeface="Georgia"/>
                <a:cs typeface="Georgia"/>
              </a:rPr>
              <a:t>n</a:t>
            </a:r>
            <a:r>
              <a:rPr sz="3600" spc="55" dirty="0">
                <a:latin typeface="Georgia"/>
                <a:cs typeface="Georgia"/>
              </a:rPr>
              <a:t>c</a:t>
            </a:r>
            <a:r>
              <a:rPr sz="3600" spc="30" dirty="0">
                <a:latin typeface="Georgia"/>
                <a:cs typeface="Georgia"/>
              </a:rPr>
              <a:t>t</a:t>
            </a:r>
            <a:r>
              <a:rPr sz="3600" spc="-30" dirty="0">
                <a:latin typeface="Georgia"/>
                <a:cs typeface="Georgia"/>
              </a:rPr>
              <a:t>i</a:t>
            </a:r>
            <a:r>
              <a:rPr sz="3600" spc="15" dirty="0">
                <a:latin typeface="Georgia"/>
                <a:cs typeface="Georgia"/>
              </a:rPr>
              <a:t>v</a:t>
            </a:r>
            <a:r>
              <a:rPr sz="3600" spc="120" dirty="0">
                <a:latin typeface="Georgia"/>
                <a:cs typeface="Georgia"/>
              </a:rPr>
              <a:t>e</a:t>
            </a:r>
            <a:endParaRPr sz="3600">
              <a:latin typeface="Georgia"/>
              <a:cs typeface="Georgia"/>
            </a:endParaRPr>
          </a:p>
          <a:p>
            <a:pPr marL="913130" lvl="1" indent="-450850">
              <a:lnSpc>
                <a:spcPct val="100000"/>
              </a:lnSpc>
              <a:spcBef>
                <a:spcPts val="2560"/>
              </a:spcBef>
              <a:buSzPct val="151388"/>
              <a:buChar char="•"/>
              <a:tabLst>
                <a:tab pos="913765" algn="l"/>
              </a:tabLst>
            </a:pPr>
            <a:r>
              <a:rPr sz="3600" spc="-150" dirty="0">
                <a:latin typeface="Georgia"/>
                <a:cs typeface="Georgia"/>
              </a:rPr>
              <a:t>In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20" dirty="0">
                <a:latin typeface="Georgia"/>
                <a:cs typeface="Georgia"/>
              </a:rPr>
              <a:t>English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25" dirty="0">
                <a:latin typeface="Georgia"/>
                <a:cs typeface="Georgia"/>
              </a:rPr>
              <a:t>this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is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85" dirty="0">
                <a:latin typeface="Georgia"/>
                <a:cs typeface="Georgia"/>
              </a:rPr>
              <a:t>expressed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14" dirty="0">
                <a:latin typeface="Georgia"/>
                <a:cs typeface="Georgia"/>
              </a:rPr>
              <a:t>by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50" dirty="0">
                <a:latin typeface="Georgia"/>
                <a:cs typeface="Georgia"/>
              </a:rPr>
              <a:t>let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14" dirty="0">
                <a:latin typeface="Georgia"/>
                <a:cs typeface="Georgia"/>
              </a:rPr>
              <a:t>or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have</a:t>
            </a:r>
            <a:endParaRPr sz="36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576356"/>
              </p:ext>
            </p:extLst>
          </p:nvPr>
        </p:nvGraphicFramePr>
        <p:xfrm>
          <a:off x="2863787" y="6738015"/>
          <a:ext cx="14368780" cy="3473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6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Que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Juan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lave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los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platos.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Let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50" dirty="0">
                          <a:latin typeface="Microsoft Sans Serif"/>
                          <a:cs typeface="Microsoft Sans Serif"/>
                        </a:rPr>
                        <a:t>John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wash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0" dirty="0">
                          <a:latin typeface="Microsoft Sans Serif"/>
                          <a:cs typeface="Microsoft Sans Serif"/>
                        </a:rPr>
                        <a:t>dishes.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Que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venga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-2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5" dirty="0">
                          <a:latin typeface="Microsoft Sans Serif"/>
                          <a:cs typeface="Microsoft Sans Serif"/>
                        </a:rPr>
                        <a:t>mi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2600" spc="8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icina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inmediatamente.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Have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5" dirty="0">
                          <a:latin typeface="Microsoft Sans Serif"/>
                          <a:cs typeface="Microsoft Sans Serif"/>
                        </a:rPr>
                        <a:t>him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(her)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5" dirty="0">
                          <a:latin typeface="Microsoft Sans Serif"/>
                          <a:cs typeface="Microsoft Sans Serif"/>
                        </a:rPr>
                        <a:t>come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80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5" dirty="0">
                          <a:latin typeface="Microsoft Sans Serif"/>
                          <a:cs typeface="Microsoft Sans Serif"/>
                        </a:rPr>
                        <a:t>my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0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2600" spc="60" dirty="0">
                          <a:latin typeface="Times New Roman"/>
                          <a:cs typeface="Times New Roman"/>
                        </a:rPr>
                        <a:t>ff</a:t>
                      </a:r>
                      <a:r>
                        <a:rPr sz="2600" spc="60" dirty="0">
                          <a:latin typeface="Microsoft Sans Serif"/>
                          <a:cs typeface="Microsoft Sans Serif"/>
                        </a:rPr>
                        <a:t>ice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right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away.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180" dirty="0"/>
              <a:t>P</a:t>
            </a:r>
            <a:r>
              <a:rPr spc="-350" dirty="0"/>
              <a:t>r</a:t>
            </a:r>
            <a:r>
              <a:rPr spc="440" dirty="0"/>
              <a:t>e</a:t>
            </a:r>
            <a:r>
              <a:rPr spc="215" dirty="0"/>
              <a:t>s</a:t>
            </a:r>
            <a:r>
              <a:rPr spc="440" dirty="0"/>
              <a:t>e</a:t>
            </a:r>
            <a:r>
              <a:rPr spc="285" dirty="0"/>
              <a:t>n</a:t>
            </a:r>
            <a:r>
              <a:rPr spc="310" dirty="0"/>
              <a:t>t</a:t>
            </a:r>
            <a:r>
              <a:rPr spc="-710" dirty="0"/>
              <a:t> </a:t>
            </a:r>
            <a:r>
              <a:rPr spc="210" dirty="0"/>
              <a:t>S</a:t>
            </a:r>
            <a:r>
              <a:rPr spc="45" dirty="0"/>
              <a:t>u</a:t>
            </a:r>
            <a:r>
              <a:rPr spc="175" dirty="0"/>
              <a:t>b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15" dirty="0"/>
              <a:t>i</a:t>
            </a:r>
            <a:r>
              <a:rPr spc="-430" dirty="0"/>
              <a:t>v</a:t>
            </a:r>
            <a:r>
              <a:rPr spc="475" dirty="0"/>
              <a:t>e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lang="en-US" sz="3600" spc="45" dirty="0">
                <a:latin typeface="Arial"/>
                <a:cs typeface="Arial"/>
              </a:rPr>
              <a:t>Negative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70" dirty="0">
                <a:latin typeface="Arial"/>
                <a:cs typeface="Arial"/>
              </a:rPr>
              <a:t>Comm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-55" dirty="0">
                <a:latin typeface="Arial"/>
                <a:cs typeface="Arial"/>
              </a:rPr>
              <a:t>nds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4388" y="3355950"/>
            <a:ext cx="17538065" cy="12274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915" marR="5080" indent="-450850">
              <a:lnSpc>
                <a:spcPct val="113399"/>
              </a:lnSpc>
              <a:spcBef>
                <a:spcPts val="95"/>
              </a:spcBef>
              <a:buSzPct val="151388"/>
              <a:buChar char="•"/>
              <a:tabLst>
                <a:tab pos="463550" algn="l"/>
              </a:tabLst>
            </a:pPr>
            <a:r>
              <a:rPr lang="en-US" sz="3600" spc="20" dirty="0">
                <a:latin typeface="Georgia"/>
                <a:cs typeface="Georgia"/>
              </a:rPr>
              <a:t>The present subjunctive is also used to express negative commands:</a:t>
            </a:r>
          </a:p>
          <a:p>
            <a:pPr marL="462915" marR="5080" indent="-450850">
              <a:lnSpc>
                <a:spcPct val="113399"/>
              </a:lnSpc>
              <a:spcBef>
                <a:spcPts val="95"/>
              </a:spcBef>
              <a:buSzPct val="151388"/>
              <a:buChar char="•"/>
              <a:tabLst>
                <a:tab pos="463550" algn="l"/>
              </a:tabLst>
            </a:pPr>
            <a:r>
              <a:rPr lang="en-US" sz="3600" spc="20" dirty="0">
                <a:latin typeface="Georgia"/>
                <a:cs typeface="Georgia"/>
              </a:rPr>
              <a:t>We use NO + a verb in the subjunctive (2</a:t>
            </a:r>
            <a:r>
              <a:rPr lang="en-US" sz="3600" spc="20" baseline="30000" dirty="0">
                <a:latin typeface="Georgia"/>
                <a:cs typeface="Georgia"/>
              </a:rPr>
              <a:t>nd</a:t>
            </a:r>
            <a:r>
              <a:rPr lang="en-US" sz="3600" spc="20" dirty="0">
                <a:latin typeface="Georgia"/>
                <a:cs typeface="Georgia"/>
              </a:rPr>
              <a:t> person)</a:t>
            </a:r>
            <a:endParaRPr sz="36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54811"/>
              </p:ext>
            </p:extLst>
          </p:nvPr>
        </p:nvGraphicFramePr>
        <p:xfrm>
          <a:off x="2619030" y="5654675"/>
          <a:ext cx="14368780" cy="3473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6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2600" spc="95" dirty="0">
                          <a:latin typeface="Microsoft Sans Serif"/>
                          <a:cs typeface="Microsoft Sans Serif"/>
                        </a:rPr>
                        <a:t>No </a:t>
                      </a:r>
                      <a:r>
                        <a:rPr lang="en-US" sz="2600" b="1" spc="95" dirty="0" err="1">
                          <a:solidFill>
                            <a:srgbClr val="FF0000"/>
                          </a:solidFill>
                          <a:latin typeface="Microsoft Sans Serif"/>
                          <a:cs typeface="Microsoft Sans Serif"/>
                        </a:rPr>
                        <a:t>abras</a:t>
                      </a:r>
                      <a:r>
                        <a:rPr lang="en-US" sz="2600" spc="95" dirty="0">
                          <a:latin typeface="Microsoft Sans Serif"/>
                          <a:cs typeface="Microsoft Sans Serif"/>
                        </a:rPr>
                        <a:t> la </a:t>
                      </a:r>
                      <a:r>
                        <a:rPr lang="en-US" sz="2600" spc="95" dirty="0" err="1">
                          <a:latin typeface="Microsoft Sans Serif"/>
                          <a:cs typeface="Microsoft Sans Serif"/>
                        </a:rPr>
                        <a:t>ventana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2600" spc="65" dirty="0">
                          <a:latin typeface="Microsoft Sans Serif"/>
                          <a:cs typeface="Microsoft Sans Serif"/>
                        </a:rPr>
                        <a:t>Do not open the window (informal)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2600" spc="95" dirty="0">
                          <a:latin typeface="Microsoft Sans Serif"/>
                          <a:cs typeface="Microsoft Sans Serif"/>
                        </a:rPr>
                        <a:t>No </a:t>
                      </a:r>
                      <a:r>
                        <a:rPr lang="en-US" sz="2600" b="1" spc="95" dirty="0" err="1">
                          <a:solidFill>
                            <a:srgbClr val="FF0000"/>
                          </a:solidFill>
                          <a:latin typeface="Microsoft Sans Serif"/>
                          <a:cs typeface="Microsoft Sans Serif"/>
                        </a:rPr>
                        <a:t>cierre</a:t>
                      </a:r>
                      <a:r>
                        <a:rPr lang="en-US" sz="2600" spc="95" dirty="0">
                          <a:latin typeface="Microsoft Sans Serif"/>
                          <a:cs typeface="Microsoft Sans Serif"/>
                        </a:rPr>
                        <a:t> la </a:t>
                      </a:r>
                      <a:r>
                        <a:rPr lang="en-US" sz="2600" spc="95" dirty="0" err="1">
                          <a:latin typeface="Microsoft Sans Serif"/>
                          <a:cs typeface="Microsoft Sans Serif"/>
                        </a:rPr>
                        <a:t>puerta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2600" spc="25" dirty="0">
                          <a:latin typeface="Microsoft Sans Serif"/>
                          <a:cs typeface="Microsoft Sans Serif"/>
                        </a:rPr>
                        <a:t>Do not close the door (formal)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398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5131-18F4-431F-897E-DCEDCD18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453" y="587869"/>
            <a:ext cx="9251193" cy="1061829"/>
          </a:xfrm>
        </p:spPr>
        <p:txBody>
          <a:bodyPr/>
          <a:lstStyle/>
          <a:p>
            <a:r>
              <a:rPr lang="es-419" dirty="0"/>
              <a:t>Oraciones impersonales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17650" y="3786756"/>
            <a:ext cx="14462306" cy="52016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sz="3958" b="1" dirty="0">
                <a:solidFill>
                  <a:srgbClr val="00B050"/>
                </a:solidFill>
              </a:rPr>
              <a:t>		Es</a:t>
            </a:r>
            <a:r>
              <a:rPr lang="es-ES" sz="3958" dirty="0"/>
              <a:t> necesario </a:t>
            </a:r>
            <a:r>
              <a:rPr lang="es-ES" sz="3958" i="1" dirty="0"/>
              <a:t>limpiar</a:t>
            </a:r>
            <a:r>
              <a:rPr lang="es-ES" sz="3958" dirty="0"/>
              <a:t> la habitación.</a:t>
            </a:r>
          </a:p>
          <a:p>
            <a:endParaRPr lang="es-ES" sz="3958" dirty="0"/>
          </a:p>
          <a:p>
            <a:endParaRPr lang="es-ES" sz="3958" dirty="0"/>
          </a:p>
          <a:p>
            <a:endParaRPr lang="es-ES" sz="3958" dirty="0"/>
          </a:p>
          <a:p>
            <a:pPr>
              <a:buNone/>
            </a:pPr>
            <a:r>
              <a:rPr lang="es-ES" sz="3958" dirty="0"/>
              <a:t>		</a:t>
            </a:r>
            <a:r>
              <a:rPr lang="es-ES" sz="3958" b="1" dirty="0">
                <a:solidFill>
                  <a:srgbClr val="00B050"/>
                </a:solidFill>
              </a:rPr>
              <a:t>Es</a:t>
            </a:r>
            <a:r>
              <a:rPr lang="es-ES" sz="3958" dirty="0"/>
              <a:t> necesario que   </a:t>
            </a:r>
            <a:r>
              <a:rPr lang="es-ES" sz="3958" b="1" dirty="0">
                <a:solidFill>
                  <a:srgbClr val="FF0000"/>
                </a:solidFill>
              </a:rPr>
              <a:t>limpies</a:t>
            </a:r>
            <a:r>
              <a:rPr lang="es-ES" sz="3958" dirty="0"/>
              <a:t> la habitación.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2837557" y="4735896"/>
            <a:ext cx="9142841" cy="1005788"/>
          </a:xfrm>
          <a:prstGeom prst="rect">
            <a:avLst/>
          </a:prstGeom>
          <a:solidFill>
            <a:srgbClr val="0070C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968" b="1" dirty="0"/>
              <a:t>PARTE 1 (and </a:t>
            </a:r>
            <a:r>
              <a:rPr lang="es-ES" sz="2968" b="1" dirty="0" err="1"/>
              <a:t>there</a:t>
            </a:r>
            <a:r>
              <a:rPr lang="es-ES" sz="2968" b="1" dirty="0"/>
              <a:t> are no more </a:t>
            </a:r>
            <a:r>
              <a:rPr lang="es-ES" sz="2968" b="1" dirty="0" err="1"/>
              <a:t>parts</a:t>
            </a:r>
            <a:r>
              <a:rPr lang="es-ES" sz="2968" b="1" dirty="0"/>
              <a:t>)</a:t>
            </a:r>
          </a:p>
          <a:p>
            <a:pPr algn="ctr"/>
            <a:r>
              <a:rPr lang="es-ES" sz="2968" b="1" dirty="0"/>
              <a:t>No </a:t>
            </a:r>
            <a:r>
              <a:rPr lang="es-ES" sz="2968" b="1" dirty="0" err="1"/>
              <a:t>subject</a:t>
            </a:r>
            <a:endParaRPr lang="es-ES" sz="2968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2837557" y="8485554"/>
            <a:ext cx="2488634" cy="1005788"/>
          </a:xfrm>
          <a:prstGeom prst="rect">
            <a:avLst/>
          </a:prstGeom>
          <a:solidFill>
            <a:srgbClr val="0070C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968" b="1" dirty="0"/>
              <a:t>PARTE 1</a:t>
            </a:r>
          </a:p>
          <a:p>
            <a:pPr algn="ctr"/>
            <a:r>
              <a:rPr lang="es-ES" sz="2968" b="1" dirty="0"/>
              <a:t>No </a:t>
            </a:r>
            <a:r>
              <a:rPr lang="es-ES" sz="2968" b="1" dirty="0" err="1"/>
              <a:t>subject</a:t>
            </a:r>
            <a:endParaRPr lang="es-ES" sz="2968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6399703" y="8485554"/>
            <a:ext cx="7124292" cy="1005788"/>
          </a:xfrm>
          <a:prstGeom prst="rect">
            <a:avLst/>
          </a:prstGeom>
          <a:solidFill>
            <a:srgbClr val="7030A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968" b="1" dirty="0"/>
              <a:t>PARTE 2</a:t>
            </a:r>
          </a:p>
          <a:p>
            <a:pPr algn="ctr"/>
            <a:r>
              <a:rPr lang="es-ES" sz="2968" b="1" dirty="0" err="1"/>
              <a:t>The</a:t>
            </a:r>
            <a:r>
              <a:rPr lang="es-ES" sz="2968" b="1" dirty="0"/>
              <a:t> </a:t>
            </a:r>
            <a:r>
              <a:rPr lang="es-ES" sz="2968" b="1" dirty="0" err="1"/>
              <a:t>subject</a:t>
            </a:r>
            <a:r>
              <a:rPr lang="es-ES" sz="2968" b="1" dirty="0"/>
              <a:t> </a:t>
            </a:r>
            <a:r>
              <a:rPr lang="es-ES" sz="2968" b="1" dirty="0" err="1"/>
              <a:t>is</a:t>
            </a:r>
            <a:r>
              <a:rPr lang="es-ES" sz="2968" b="1" dirty="0"/>
              <a:t> “tú”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837557" y="7060694"/>
            <a:ext cx="2488634" cy="549061"/>
          </a:xfrm>
          <a:prstGeom prst="rect">
            <a:avLst/>
          </a:prstGeom>
          <a:solidFill>
            <a:srgbClr val="0070C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968" b="1"/>
              <a:t>Indicativo</a:t>
            </a:r>
            <a:endParaRPr lang="es-ES" sz="2968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6399703" y="7060695"/>
            <a:ext cx="7124292" cy="549061"/>
          </a:xfrm>
          <a:prstGeom prst="rect">
            <a:avLst/>
          </a:prstGeom>
          <a:solidFill>
            <a:srgbClr val="7030A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968" b="1"/>
              <a:t>Subjuntivo</a:t>
            </a:r>
            <a:endParaRPr lang="es-ES" sz="2968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2866767" y="2812433"/>
            <a:ext cx="9142841" cy="549061"/>
          </a:xfrm>
          <a:prstGeom prst="rect">
            <a:avLst/>
          </a:prstGeom>
          <a:solidFill>
            <a:srgbClr val="0070C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968" b="1"/>
              <a:t>Indicativo</a:t>
            </a:r>
            <a:endParaRPr lang="es-ES" sz="2968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2394B4-BAB1-467F-A089-A3F8FF9A91F5}"/>
              </a:ext>
            </a:extLst>
          </p:cNvPr>
          <p:cNvSpPr/>
          <p:nvPr/>
        </p:nvSpPr>
        <p:spPr>
          <a:xfrm>
            <a:off x="5936142" y="6294301"/>
            <a:ext cx="927122" cy="5270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2968"/>
          </a:p>
        </p:txBody>
      </p:sp>
    </p:spTree>
    <p:extLst>
      <p:ext uri="{BB962C8B-B14F-4D97-AF65-F5344CB8AC3E}">
        <p14:creationId xmlns:p14="http://schemas.microsoft.com/office/powerpoint/2010/main" val="1202194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7CCD-E9B0-8942-8C57-607DA247B7DF}"/>
              </a:ext>
            </a:extLst>
          </p:cNvPr>
          <p:cNvSpPr txBox="1"/>
          <p:nvPr/>
        </p:nvSpPr>
        <p:spPr>
          <a:xfrm>
            <a:off x="527732" y="810844"/>
            <a:ext cx="2196692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/>
              <a:t>A </a:t>
            </a:r>
            <a:r>
              <a:rPr lang="en-US" sz="2968" dirty="0" err="1"/>
              <a:t>practicar</a:t>
            </a:r>
            <a:r>
              <a:rPr lang="en-US" sz="2968" dirty="0"/>
              <a:t>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D29F67-A0A8-8A45-829F-6143E8AF8600}"/>
              </a:ext>
            </a:extLst>
          </p:cNvPr>
          <p:cNvSpPr txBox="1"/>
          <p:nvPr/>
        </p:nvSpPr>
        <p:spPr>
          <a:xfrm>
            <a:off x="1206246" y="3166793"/>
            <a:ext cx="14352070" cy="435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58" dirty="0"/>
              <a:t>Es </a:t>
            </a:r>
            <a:r>
              <a:rPr lang="en-US" sz="3958" dirty="0" err="1"/>
              <a:t>bueno</a:t>
            </a:r>
            <a:r>
              <a:rPr lang="en-US" sz="3958" dirty="0"/>
              <a:t> que ___________ (</a:t>
            </a:r>
            <a:r>
              <a:rPr lang="en-US" sz="3958" dirty="0" err="1"/>
              <a:t>tú</a:t>
            </a:r>
            <a:r>
              <a:rPr lang="en-US" sz="3958" dirty="0"/>
              <a:t>/</a:t>
            </a:r>
            <a:r>
              <a:rPr lang="en-US" sz="3958" dirty="0" err="1"/>
              <a:t>hablar</a:t>
            </a:r>
            <a:r>
              <a:rPr lang="en-US" sz="3958" dirty="0"/>
              <a:t>) con </a:t>
            </a:r>
            <a:r>
              <a:rPr lang="en-US" sz="3958" dirty="0" err="1"/>
              <a:t>tus</a:t>
            </a:r>
            <a:r>
              <a:rPr lang="en-US" sz="3958" dirty="0"/>
              <a:t> padres.</a:t>
            </a:r>
          </a:p>
          <a:p>
            <a:endParaRPr lang="en-US" sz="3958" dirty="0"/>
          </a:p>
          <a:p>
            <a:r>
              <a:rPr lang="en-US" sz="3958" dirty="0"/>
              <a:t>Es </a:t>
            </a:r>
            <a:r>
              <a:rPr lang="en-US" sz="3958" dirty="0" err="1"/>
              <a:t>necesario</a:t>
            </a:r>
            <a:r>
              <a:rPr lang="en-US" sz="3958" dirty="0"/>
              <a:t> que _________ (</a:t>
            </a:r>
            <a:r>
              <a:rPr lang="en-US" sz="3958" dirty="0" err="1"/>
              <a:t>ellos</a:t>
            </a:r>
            <a:r>
              <a:rPr lang="en-US" sz="3958" dirty="0"/>
              <a:t>/</a:t>
            </a:r>
            <a:r>
              <a:rPr lang="en-US" sz="3958" dirty="0" err="1"/>
              <a:t>planear</a:t>
            </a:r>
            <a:r>
              <a:rPr lang="en-US" sz="3958" dirty="0"/>
              <a:t>) </a:t>
            </a:r>
            <a:r>
              <a:rPr lang="en-US" sz="3958" dirty="0" err="1"/>
              <a:t>su</a:t>
            </a:r>
            <a:r>
              <a:rPr lang="en-US" sz="3958" dirty="0"/>
              <a:t> </a:t>
            </a:r>
            <a:r>
              <a:rPr lang="en-US" sz="3958" dirty="0" err="1"/>
              <a:t>boda</a:t>
            </a:r>
            <a:r>
              <a:rPr lang="en-US" sz="3958" dirty="0"/>
              <a:t> con </a:t>
            </a:r>
            <a:r>
              <a:rPr lang="en-US" sz="3958" dirty="0" err="1"/>
              <a:t>tiempo</a:t>
            </a:r>
            <a:r>
              <a:rPr lang="en-US" sz="3958" dirty="0"/>
              <a:t>.</a:t>
            </a:r>
          </a:p>
          <a:p>
            <a:endParaRPr lang="en-US" sz="3958" dirty="0"/>
          </a:p>
          <a:p>
            <a:r>
              <a:rPr lang="en-US" sz="3958" dirty="0"/>
              <a:t>Es </a:t>
            </a:r>
            <a:r>
              <a:rPr lang="en-US" sz="3958" dirty="0" err="1"/>
              <a:t>importante</a:t>
            </a:r>
            <a:r>
              <a:rPr lang="en-US" sz="3958" dirty="0"/>
              <a:t> que _________ (</a:t>
            </a:r>
            <a:r>
              <a:rPr lang="en-US" sz="3958" dirty="0" err="1"/>
              <a:t>ellos</a:t>
            </a:r>
            <a:r>
              <a:rPr lang="en-US" sz="3958" dirty="0"/>
              <a:t>/</a:t>
            </a:r>
            <a:r>
              <a:rPr lang="en-US" sz="3958" dirty="0" err="1"/>
              <a:t>invitar</a:t>
            </a:r>
            <a:r>
              <a:rPr lang="en-US" sz="3958" dirty="0"/>
              <a:t>) a sus amigos.</a:t>
            </a:r>
          </a:p>
          <a:p>
            <a:endParaRPr lang="en-US" sz="3958" dirty="0"/>
          </a:p>
          <a:p>
            <a:r>
              <a:rPr lang="en-US" sz="3958" dirty="0"/>
              <a:t>Es </a:t>
            </a:r>
            <a:r>
              <a:rPr lang="en-US" sz="3958" dirty="0" err="1"/>
              <a:t>urgente</a:t>
            </a:r>
            <a:r>
              <a:rPr lang="en-US" sz="3958" dirty="0"/>
              <a:t> que ____________ (</a:t>
            </a:r>
            <a:r>
              <a:rPr lang="en-US" sz="3958" dirty="0" err="1"/>
              <a:t>ellos</a:t>
            </a:r>
            <a:r>
              <a:rPr lang="en-US" sz="3958" dirty="0"/>
              <a:t>/</a:t>
            </a:r>
            <a:r>
              <a:rPr lang="en-US" sz="3958" dirty="0" err="1"/>
              <a:t>reservar</a:t>
            </a:r>
            <a:r>
              <a:rPr lang="en-US" sz="3958" dirty="0"/>
              <a:t>) un </a:t>
            </a:r>
            <a:r>
              <a:rPr lang="en-US" sz="3958" dirty="0" err="1"/>
              <a:t>lugar</a:t>
            </a:r>
            <a:r>
              <a:rPr lang="en-US" sz="3958" dirty="0"/>
              <a:t> para la fiesta.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DB70B-F2D2-644D-838A-C9659A651835}"/>
              </a:ext>
            </a:extLst>
          </p:cNvPr>
          <p:cNvSpPr txBox="1"/>
          <p:nvPr/>
        </p:nvSpPr>
        <p:spPr>
          <a:xfrm>
            <a:off x="5013461" y="3113196"/>
            <a:ext cx="1192955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hables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133F9-420A-E649-A417-C847BC02AB81}"/>
              </a:ext>
            </a:extLst>
          </p:cNvPr>
          <p:cNvSpPr txBox="1"/>
          <p:nvPr/>
        </p:nvSpPr>
        <p:spPr>
          <a:xfrm>
            <a:off x="5580708" y="4407789"/>
            <a:ext cx="1433406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planeen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4C048-6E5A-264A-9CAA-30CBA8008B5F}"/>
              </a:ext>
            </a:extLst>
          </p:cNvPr>
          <p:cNvSpPr txBox="1"/>
          <p:nvPr/>
        </p:nvSpPr>
        <p:spPr>
          <a:xfrm>
            <a:off x="5955840" y="5648786"/>
            <a:ext cx="1237005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inviten</a:t>
            </a:r>
            <a:endParaRPr lang="en-US" sz="2968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023B8-F2A6-D640-A57B-09758F03BA55}"/>
              </a:ext>
            </a:extLst>
          </p:cNvPr>
          <p:cNvSpPr txBox="1"/>
          <p:nvPr/>
        </p:nvSpPr>
        <p:spPr>
          <a:xfrm>
            <a:off x="5665079" y="6658604"/>
            <a:ext cx="1534010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>
                <a:solidFill>
                  <a:srgbClr val="FF0000"/>
                </a:solidFill>
              </a:rPr>
              <a:t>reserven</a:t>
            </a:r>
            <a:endParaRPr lang="en-US" sz="296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25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26453" y="587869"/>
            <a:ext cx="9251193" cy="1061829"/>
          </a:xfrm>
        </p:spPr>
        <p:txBody>
          <a:bodyPr/>
          <a:lstStyle/>
          <a:p>
            <a:pPr algn="ctr"/>
            <a:r>
              <a:rPr lang="es-ES" dirty="0"/>
              <a:t>¡Cuidado!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17650" y="2301875"/>
            <a:ext cx="15007590" cy="5469255"/>
          </a:xfrm>
        </p:spPr>
        <p:txBody>
          <a:bodyPr>
            <a:normAutofit/>
          </a:bodyPr>
          <a:lstStyle/>
          <a:p>
            <a:r>
              <a:rPr lang="es-ES" sz="4617" dirty="0"/>
              <a:t>Algunos </a:t>
            </a:r>
            <a:r>
              <a:rPr lang="es-ES" sz="4617" dirty="0" err="1"/>
              <a:t>triggers</a:t>
            </a:r>
            <a:r>
              <a:rPr lang="es-ES" sz="4617" dirty="0"/>
              <a:t> funcionan en oraciones negativas, pero no en afirmativas:</a:t>
            </a:r>
          </a:p>
          <a:p>
            <a:pPr lvl="1"/>
            <a:endParaRPr lang="es-ES" sz="3958" dirty="0"/>
          </a:p>
          <a:p>
            <a:pPr lvl="1"/>
            <a:r>
              <a:rPr lang="es-ES" sz="3958" b="1" dirty="0">
                <a:solidFill>
                  <a:srgbClr val="00B050"/>
                </a:solidFill>
              </a:rPr>
              <a:t>Creo</a:t>
            </a:r>
            <a:r>
              <a:rPr lang="es-ES" sz="3958" dirty="0"/>
              <a:t> que la boda </a:t>
            </a:r>
            <a:r>
              <a:rPr lang="es-ES" sz="3958" b="1" dirty="0">
                <a:solidFill>
                  <a:srgbClr val="00B050"/>
                </a:solidFill>
              </a:rPr>
              <a:t>es</a:t>
            </a:r>
            <a:r>
              <a:rPr lang="es-ES" sz="3958" dirty="0"/>
              <a:t> muy cara.</a:t>
            </a:r>
          </a:p>
          <a:p>
            <a:pPr lvl="1"/>
            <a:endParaRPr lang="es-ES" sz="3958" dirty="0"/>
          </a:p>
          <a:p>
            <a:pPr lvl="1"/>
            <a:r>
              <a:rPr lang="es-ES" sz="3958" b="1" dirty="0"/>
              <a:t>No</a:t>
            </a:r>
            <a:r>
              <a:rPr lang="es-ES" sz="3958" dirty="0"/>
              <a:t> </a:t>
            </a:r>
            <a:r>
              <a:rPr lang="es-ES" sz="3958" b="1" dirty="0">
                <a:solidFill>
                  <a:srgbClr val="00B050"/>
                </a:solidFill>
              </a:rPr>
              <a:t>creo</a:t>
            </a:r>
            <a:r>
              <a:rPr lang="es-ES" sz="3958" dirty="0"/>
              <a:t> que la boda </a:t>
            </a:r>
            <a:r>
              <a:rPr lang="es-ES" sz="3958" b="1" dirty="0">
                <a:solidFill>
                  <a:srgbClr val="FF0000"/>
                </a:solidFill>
              </a:rPr>
              <a:t>sea</a:t>
            </a:r>
            <a:r>
              <a:rPr lang="es-ES" sz="3958" dirty="0"/>
              <a:t> muy cara.</a:t>
            </a:r>
          </a:p>
        </p:txBody>
      </p:sp>
    </p:spTree>
    <p:extLst>
      <p:ext uri="{BB962C8B-B14F-4D97-AF65-F5344CB8AC3E}">
        <p14:creationId xmlns:p14="http://schemas.microsoft.com/office/powerpoint/2010/main" val="2105051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25" dirty="0"/>
              <a:t>A</a:t>
            </a:r>
            <a:r>
              <a:rPr spc="-50" dirty="0"/>
              <a:t>d</a:t>
            </a:r>
            <a:r>
              <a:rPr spc="-430" dirty="0"/>
              <a:t>v</a:t>
            </a:r>
            <a:r>
              <a:rPr spc="440" dirty="0"/>
              <a:t>e</a:t>
            </a:r>
            <a:r>
              <a:rPr spc="-280" dirty="0"/>
              <a:t>r</a:t>
            </a:r>
            <a:r>
              <a:rPr spc="85" dirty="0"/>
              <a:t>b</a:t>
            </a:r>
            <a:r>
              <a:rPr spc="40" dirty="0"/>
              <a:t>i</a:t>
            </a:r>
            <a:r>
              <a:rPr spc="10" dirty="0"/>
              <a:t>a</a:t>
            </a:r>
            <a:r>
              <a:rPr spc="80" dirty="0"/>
              <a:t>l</a:t>
            </a:r>
            <a:r>
              <a:rPr spc="-710" dirty="0"/>
              <a:t> </a:t>
            </a:r>
            <a:r>
              <a:rPr spc="365" dirty="0"/>
              <a:t>C</a:t>
            </a:r>
            <a:r>
              <a:rPr spc="550" dirty="0"/>
              <a:t>o</a:t>
            </a:r>
            <a:r>
              <a:rPr spc="285" dirty="0"/>
              <a:t>n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50" dirty="0"/>
              <a:t>i</a:t>
            </a:r>
            <a:r>
              <a:rPr spc="550" dirty="0"/>
              <a:t>o</a:t>
            </a:r>
            <a:r>
              <a:rPr spc="250" dirty="0"/>
              <a:t>n</a:t>
            </a:r>
            <a:r>
              <a:rPr spc="285" dirty="0"/>
              <a:t>s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20" dirty="0">
                <a:latin typeface="Arial"/>
                <a:cs typeface="Arial"/>
              </a:rPr>
              <a:t>Cl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-55" dirty="0">
                <a:latin typeface="Arial"/>
                <a:cs typeface="Arial"/>
              </a:rPr>
              <a:t>us</a:t>
            </a:r>
            <a:r>
              <a:rPr sz="3600" spc="-35" dirty="0">
                <a:latin typeface="Arial"/>
                <a:cs typeface="Arial"/>
              </a:rPr>
              <a:t>e</a:t>
            </a:r>
            <a:r>
              <a:rPr sz="3600" spc="-185" dirty="0">
                <a:latin typeface="Arial"/>
                <a:cs typeface="Arial"/>
              </a:rPr>
              <a:t>s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165" dirty="0">
                <a:latin typeface="Arial"/>
                <a:cs typeface="Arial"/>
              </a:rPr>
              <a:t>t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r</a:t>
            </a:r>
            <a:r>
              <a:rPr sz="3600" spc="35" dirty="0">
                <a:latin typeface="Arial"/>
                <a:cs typeface="Arial"/>
              </a:rPr>
              <a:t>equi</a:t>
            </a:r>
            <a:r>
              <a:rPr sz="3600" spc="-20" dirty="0">
                <a:latin typeface="Arial"/>
                <a:cs typeface="Arial"/>
              </a:rPr>
              <a:t>r</a:t>
            </a:r>
            <a:r>
              <a:rPr sz="3600" spc="125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120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subjuncti</a:t>
            </a:r>
            <a:r>
              <a:rPr sz="3600" spc="-90" dirty="0">
                <a:latin typeface="Arial"/>
                <a:cs typeface="Arial"/>
              </a:rPr>
              <a:t>v</a:t>
            </a:r>
            <a:r>
              <a:rPr sz="3600" spc="125" dirty="0"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4388" y="3355950"/>
            <a:ext cx="17547590" cy="1270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915" marR="5080" indent="-450850">
              <a:lnSpc>
                <a:spcPct val="113399"/>
              </a:lnSpc>
              <a:spcBef>
                <a:spcPts val="95"/>
              </a:spcBef>
              <a:buSzPct val="151388"/>
              <a:buChar char="•"/>
              <a:tabLst>
                <a:tab pos="463550" algn="l"/>
              </a:tabLst>
            </a:pPr>
            <a:r>
              <a:rPr sz="3600" spc="114" dirty="0">
                <a:latin typeface="Georgia"/>
                <a:cs typeface="Georgia"/>
              </a:rPr>
              <a:t>Some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80" dirty="0">
                <a:latin typeface="Georgia"/>
                <a:cs typeface="Georgia"/>
              </a:rPr>
              <a:t>conjunctions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70" dirty="0">
                <a:latin typeface="Georgia"/>
                <a:cs typeface="Georgia"/>
              </a:rPr>
              <a:t>introduce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adverbial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65" dirty="0">
                <a:latin typeface="Georgia"/>
                <a:cs typeface="Georgia"/>
              </a:rPr>
              <a:t>clauses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that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5" dirty="0">
                <a:latin typeface="Georgia"/>
                <a:cs typeface="Georgia"/>
              </a:rPr>
              <a:t>may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60" dirty="0">
                <a:latin typeface="Georgia"/>
                <a:cs typeface="Georgia"/>
              </a:rPr>
              <a:t>be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00" dirty="0">
                <a:latin typeface="Georgia"/>
                <a:cs typeface="Georgia"/>
              </a:rPr>
              <a:t>followed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14" dirty="0">
                <a:latin typeface="Georgia"/>
                <a:cs typeface="Georgia"/>
              </a:rPr>
              <a:t>by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30" dirty="0">
                <a:latin typeface="Georgia"/>
                <a:cs typeface="Georgia"/>
              </a:rPr>
              <a:t>either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 </a:t>
            </a:r>
            <a:r>
              <a:rPr sz="3600" spc="-855" dirty="0">
                <a:latin typeface="Georgia"/>
                <a:cs typeface="Georgia"/>
              </a:rPr>
              <a:t> </a:t>
            </a:r>
            <a:r>
              <a:rPr sz="3600" spc="35" dirty="0">
                <a:latin typeface="Georgia"/>
                <a:cs typeface="Georgia"/>
              </a:rPr>
              <a:t>subjunctive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114" dirty="0">
                <a:latin typeface="Georgia"/>
                <a:cs typeface="Georgia"/>
              </a:rPr>
              <a:t>or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40" dirty="0">
                <a:latin typeface="Georgia"/>
                <a:cs typeface="Georgia"/>
              </a:rPr>
              <a:t>indicative</a:t>
            </a:r>
            <a:endParaRPr sz="36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83614" y="4905609"/>
          <a:ext cx="9922510" cy="5458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1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1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46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aunque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although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has</a:t>
                      </a:r>
                      <a:r>
                        <a:rPr sz="2600" b="1" spc="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until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46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cuando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when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66315" marR="71755" indent="-2187575">
                        <a:lnSpc>
                          <a:spcPct val="111000"/>
                        </a:lnSpc>
                        <a:spcBef>
                          <a:spcPts val="1850"/>
                        </a:spcBef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mient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spc="-1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whil</a:t>
                      </a:r>
                      <a:r>
                        <a:rPr sz="2600" spc="-1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,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as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long  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asl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46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600" b="1" spc="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spu</a:t>
                      </a:r>
                      <a:r>
                        <a:rPr sz="2600" b="1" spc="10" dirty="0">
                          <a:latin typeface="Arial"/>
                          <a:cs typeface="Arial"/>
                        </a:rPr>
                        <a:t>é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spc="-1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600" spc="10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ter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spc="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onto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como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as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soon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as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46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cuanto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as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soon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as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25" dirty="0"/>
              <a:t>A</a:t>
            </a:r>
            <a:r>
              <a:rPr spc="-50" dirty="0"/>
              <a:t>d</a:t>
            </a:r>
            <a:r>
              <a:rPr spc="-430" dirty="0"/>
              <a:t>v</a:t>
            </a:r>
            <a:r>
              <a:rPr spc="440" dirty="0"/>
              <a:t>e</a:t>
            </a:r>
            <a:r>
              <a:rPr spc="-280" dirty="0"/>
              <a:t>r</a:t>
            </a:r>
            <a:r>
              <a:rPr spc="85" dirty="0"/>
              <a:t>b</a:t>
            </a:r>
            <a:r>
              <a:rPr spc="40" dirty="0"/>
              <a:t>i</a:t>
            </a:r>
            <a:r>
              <a:rPr spc="10" dirty="0"/>
              <a:t>a</a:t>
            </a:r>
            <a:r>
              <a:rPr spc="80" dirty="0"/>
              <a:t>l</a:t>
            </a:r>
            <a:r>
              <a:rPr spc="-710" dirty="0"/>
              <a:t> </a:t>
            </a:r>
            <a:r>
              <a:rPr spc="365" dirty="0"/>
              <a:t>C</a:t>
            </a:r>
            <a:r>
              <a:rPr spc="550" dirty="0"/>
              <a:t>o</a:t>
            </a:r>
            <a:r>
              <a:rPr spc="285" dirty="0"/>
              <a:t>n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50" dirty="0"/>
              <a:t>i</a:t>
            </a:r>
            <a:r>
              <a:rPr spc="550" dirty="0"/>
              <a:t>o</a:t>
            </a:r>
            <a:r>
              <a:rPr spc="250" dirty="0"/>
              <a:t>n</a:t>
            </a:r>
            <a:r>
              <a:rPr spc="285" dirty="0"/>
              <a:t>s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20" dirty="0">
                <a:latin typeface="Arial"/>
                <a:cs typeface="Arial"/>
              </a:rPr>
              <a:t>Cl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-55" dirty="0">
                <a:latin typeface="Arial"/>
                <a:cs typeface="Arial"/>
              </a:rPr>
              <a:t>us</a:t>
            </a:r>
            <a:r>
              <a:rPr sz="3600" spc="-35" dirty="0">
                <a:latin typeface="Arial"/>
                <a:cs typeface="Arial"/>
              </a:rPr>
              <a:t>e</a:t>
            </a:r>
            <a:r>
              <a:rPr sz="3600" spc="-185" dirty="0">
                <a:latin typeface="Arial"/>
                <a:cs typeface="Arial"/>
              </a:rPr>
              <a:t>s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165" dirty="0">
                <a:latin typeface="Arial"/>
                <a:cs typeface="Arial"/>
              </a:rPr>
              <a:t>t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r</a:t>
            </a:r>
            <a:r>
              <a:rPr sz="3600" spc="35" dirty="0">
                <a:latin typeface="Arial"/>
                <a:cs typeface="Arial"/>
              </a:rPr>
              <a:t>equi</a:t>
            </a:r>
            <a:r>
              <a:rPr sz="3600" spc="-20" dirty="0">
                <a:latin typeface="Arial"/>
                <a:cs typeface="Arial"/>
              </a:rPr>
              <a:t>r</a:t>
            </a:r>
            <a:r>
              <a:rPr sz="3600" spc="125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120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subjuncti</a:t>
            </a:r>
            <a:r>
              <a:rPr sz="3600" spc="-90" dirty="0">
                <a:latin typeface="Arial"/>
                <a:cs typeface="Arial"/>
              </a:rPr>
              <a:t>v</a:t>
            </a:r>
            <a:r>
              <a:rPr sz="3600" spc="125" dirty="0"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4388" y="3355950"/>
            <a:ext cx="16819245" cy="1270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915" marR="5080" indent="-450850">
              <a:lnSpc>
                <a:spcPct val="113399"/>
              </a:lnSpc>
              <a:spcBef>
                <a:spcPts val="95"/>
              </a:spcBef>
              <a:buSzPct val="151388"/>
              <a:buChar char="•"/>
              <a:tabLst>
                <a:tab pos="463550" algn="l"/>
              </a:tabLst>
            </a:pPr>
            <a:r>
              <a:rPr sz="3600" spc="204" dirty="0">
                <a:latin typeface="Georgia"/>
                <a:cs typeface="Georgia"/>
              </a:rPr>
              <a:t>The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65" dirty="0">
                <a:latin typeface="Georgia"/>
                <a:cs typeface="Georgia"/>
              </a:rPr>
              <a:t>verb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-35" dirty="0">
                <a:latin typeface="Georgia"/>
                <a:cs typeface="Georgia"/>
              </a:rPr>
              <a:t>in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adverbial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65" dirty="0">
                <a:latin typeface="Georgia"/>
                <a:cs typeface="Georgia"/>
              </a:rPr>
              <a:t>clause</a:t>
            </a:r>
            <a:r>
              <a:rPr sz="3600" spc="-5" dirty="0">
                <a:latin typeface="Georgia"/>
                <a:cs typeface="Georgia"/>
              </a:rPr>
              <a:t> is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35" dirty="0">
                <a:latin typeface="Georgia"/>
                <a:cs typeface="Georgia"/>
              </a:rPr>
              <a:t>in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40" dirty="0">
                <a:latin typeface="Georgia"/>
                <a:cs typeface="Georgia"/>
              </a:rPr>
              <a:t>indicative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70" dirty="0">
                <a:latin typeface="Georgia"/>
                <a:cs typeface="Georgia"/>
              </a:rPr>
              <a:t>when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0" dirty="0">
                <a:latin typeface="Georgia"/>
                <a:cs typeface="Georgia"/>
              </a:rPr>
              <a:t>it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30" dirty="0">
                <a:latin typeface="Georgia"/>
                <a:cs typeface="Georgia"/>
              </a:rPr>
              <a:t>refers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75" dirty="0">
                <a:latin typeface="Georgia"/>
                <a:cs typeface="Georgia"/>
              </a:rPr>
              <a:t>to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75" dirty="0">
                <a:latin typeface="Georgia"/>
                <a:cs typeface="Georgia"/>
              </a:rPr>
              <a:t>something </a:t>
            </a:r>
            <a:r>
              <a:rPr sz="3600" spc="-850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considered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70" dirty="0">
                <a:latin typeface="Georgia"/>
                <a:cs typeface="Georgia"/>
              </a:rPr>
              <a:t>factual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14" dirty="0">
                <a:latin typeface="Georgia"/>
                <a:cs typeface="Georgia"/>
              </a:rPr>
              <a:t>by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25" dirty="0">
                <a:latin typeface="Georgia"/>
                <a:cs typeface="Georgia"/>
              </a:rPr>
              <a:t>speaker:</a:t>
            </a:r>
            <a:endParaRPr sz="36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322277"/>
              </p:ext>
            </p:extLst>
          </p:nvPr>
        </p:nvGraphicFramePr>
        <p:xfrm>
          <a:off x="2549660" y="4874197"/>
          <a:ext cx="14991080" cy="5458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5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5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9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 dirty="0">
                        <a:latin typeface="Times New Roman"/>
                        <a:cs typeface="Times New Roman"/>
                      </a:endParaRPr>
                    </a:p>
                    <a:p>
                      <a:pPr marL="276860" marR="269240" algn="ctr">
                        <a:lnSpc>
                          <a:spcPct val="111000"/>
                        </a:lnSpc>
                      </a:pP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Cuando </a:t>
                      </a:r>
                      <a:r>
                        <a:rPr sz="2600" b="1" spc="6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mejora</a:t>
                      </a:r>
                      <a:r>
                        <a:rPr sz="2600" b="1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educación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mujer, </a:t>
                      </a:r>
                      <a:r>
                        <a:rPr sz="2600" spc="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6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mejora</a:t>
                      </a:r>
                      <a:r>
                        <a:rPr sz="26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situación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social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económica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familia.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>
                        <a:latin typeface="Times New Roman"/>
                        <a:cs typeface="Times New Roman"/>
                      </a:endParaRPr>
                    </a:p>
                    <a:p>
                      <a:pPr marL="221615" marR="213995" algn="ctr">
                        <a:lnSpc>
                          <a:spcPct val="111000"/>
                        </a:lnSpc>
                      </a:pP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When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education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women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improves,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social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and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economic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situation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family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improves.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 dirty="0">
                        <a:latin typeface="Times New Roman"/>
                        <a:cs typeface="Times New Roman"/>
                      </a:endParaRPr>
                    </a:p>
                    <a:p>
                      <a:pPr marL="352425" marR="344805" algn="ctr">
                        <a:lnSpc>
                          <a:spcPct val="111000"/>
                        </a:lnSpc>
                      </a:pP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Aunque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algunas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instituciones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3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luchan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160" dirty="0">
                          <a:latin typeface="Microsoft Sans Serif"/>
                          <a:cs typeface="Microsoft Sans Serif"/>
                        </a:rPr>
                        <a:t>por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el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bienestar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mujer, </a:t>
                      </a:r>
                      <a:r>
                        <a:rPr sz="2600" spc="15" dirty="0">
                          <a:latin typeface="Microsoft Sans Serif"/>
                          <a:cs typeface="Microsoft Sans Serif"/>
                        </a:rPr>
                        <a:t>sus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esfuerzos </a:t>
                      </a:r>
                      <a:r>
                        <a:rPr sz="2600" b="1" spc="80" dirty="0">
                          <a:solidFill>
                            <a:srgbClr val="FF0000"/>
                          </a:solidFill>
                          <a:latin typeface="Microsoft Sans Serif"/>
                          <a:cs typeface="Microsoft Sans Serif"/>
                        </a:rPr>
                        <a:t>son</a:t>
                      </a:r>
                      <a:r>
                        <a:rPr sz="2600" spc="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50" dirty="0">
                          <a:latin typeface="Microsoft Sans Serif"/>
                          <a:cs typeface="Microsoft Sans Serif"/>
                        </a:rPr>
                        <a:t>aislados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5" dirty="0">
                          <a:latin typeface="Microsoft Sans Serif"/>
                          <a:cs typeface="Microsoft Sans Serif"/>
                        </a:rPr>
                        <a:t>corta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duración.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 dirty="0">
                        <a:latin typeface="Times New Roman"/>
                        <a:cs typeface="Times New Roman"/>
                      </a:endParaRPr>
                    </a:p>
                    <a:p>
                      <a:pPr marL="239395" marR="231775" algn="ctr">
                        <a:lnSpc>
                          <a:spcPct val="111000"/>
                        </a:lnSpc>
                      </a:pPr>
                      <a:r>
                        <a:rPr sz="2600" spc="135" dirty="0">
                          <a:latin typeface="Microsoft Sans Serif"/>
                          <a:cs typeface="Microsoft Sans Serif"/>
                        </a:rPr>
                        <a:t>Although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some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institutions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35" dirty="0">
                          <a:latin typeface="Microsoft Sans Serif"/>
                          <a:cs typeface="Microsoft Sans Serif"/>
                        </a:rPr>
                        <a:t>are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struggling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for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well-being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women,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their </a:t>
                      </a: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600" spc="55" dirty="0">
                          <a:latin typeface="Times New Roman"/>
                          <a:cs typeface="Times New Roman"/>
                        </a:rPr>
                        <a:t>ff</a:t>
                      </a: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orts </a:t>
                      </a:r>
                      <a:r>
                        <a:rPr sz="2600" spc="35" dirty="0">
                          <a:latin typeface="Microsoft Sans Serif"/>
                          <a:cs typeface="Microsoft Sans Serif"/>
                        </a:rPr>
                        <a:t>are </a:t>
                      </a: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isolated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short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lived.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FC6056-E46C-3B42-B3AD-30026EF6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30" y="1682021"/>
            <a:ext cx="9034280" cy="6022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1DE1B-0217-4C45-8431-061270A6B55F}"/>
              </a:ext>
            </a:extLst>
          </p:cNvPr>
          <p:cNvSpPr txBox="1"/>
          <p:nvPr/>
        </p:nvSpPr>
        <p:spPr>
          <a:xfrm>
            <a:off x="6989491" y="565825"/>
            <a:ext cx="3727687" cy="802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17" b="1" dirty="0"/>
              <a:t>Alex y Maribel</a:t>
            </a:r>
          </a:p>
        </p:txBody>
      </p:sp>
    </p:spTree>
    <p:extLst>
      <p:ext uri="{BB962C8B-B14F-4D97-AF65-F5344CB8AC3E}">
        <p14:creationId xmlns:p14="http://schemas.microsoft.com/office/powerpoint/2010/main" val="360360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25" dirty="0"/>
              <a:t>A</a:t>
            </a:r>
            <a:r>
              <a:rPr spc="-50" dirty="0"/>
              <a:t>d</a:t>
            </a:r>
            <a:r>
              <a:rPr spc="-430" dirty="0"/>
              <a:t>v</a:t>
            </a:r>
            <a:r>
              <a:rPr spc="440" dirty="0"/>
              <a:t>e</a:t>
            </a:r>
            <a:r>
              <a:rPr spc="-280" dirty="0"/>
              <a:t>r</a:t>
            </a:r>
            <a:r>
              <a:rPr spc="85" dirty="0"/>
              <a:t>b</a:t>
            </a:r>
            <a:r>
              <a:rPr spc="40" dirty="0"/>
              <a:t>i</a:t>
            </a:r>
            <a:r>
              <a:rPr spc="10" dirty="0"/>
              <a:t>a</a:t>
            </a:r>
            <a:r>
              <a:rPr spc="80" dirty="0"/>
              <a:t>l</a:t>
            </a:r>
            <a:r>
              <a:rPr spc="-710" dirty="0"/>
              <a:t> </a:t>
            </a:r>
            <a:r>
              <a:rPr spc="365" dirty="0"/>
              <a:t>C</a:t>
            </a:r>
            <a:r>
              <a:rPr spc="550" dirty="0"/>
              <a:t>o</a:t>
            </a:r>
            <a:r>
              <a:rPr spc="285" dirty="0"/>
              <a:t>n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50" dirty="0"/>
              <a:t>i</a:t>
            </a:r>
            <a:r>
              <a:rPr spc="550" dirty="0"/>
              <a:t>o</a:t>
            </a:r>
            <a:r>
              <a:rPr spc="250" dirty="0"/>
              <a:t>n</a:t>
            </a:r>
            <a:r>
              <a:rPr spc="285" dirty="0"/>
              <a:t>s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20" dirty="0">
                <a:latin typeface="Arial"/>
                <a:cs typeface="Arial"/>
              </a:rPr>
              <a:t>Cl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-55" dirty="0">
                <a:latin typeface="Arial"/>
                <a:cs typeface="Arial"/>
              </a:rPr>
              <a:t>us</a:t>
            </a:r>
            <a:r>
              <a:rPr sz="3600" spc="-35" dirty="0">
                <a:latin typeface="Arial"/>
                <a:cs typeface="Arial"/>
              </a:rPr>
              <a:t>e</a:t>
            </a:r>
            <a:r>
              <a:rPr sz="3600" spc="-185" dirty="0">
                <a:latin typeface="Arial"/>
                <a:cs typeface="Arial"/>
              </a:rPr>
              <a:t>s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165" dirty="0">
                <a:latin typeface="Arial"/>
                <a:cs typeface="Arial"/>
              </a:rPr>
              <a:t>t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r</a:t>
            </a:r>
            <a:r>
              <a:rPr sz="3600" spc="35" dirty="0">
                <a:latin typeface="Arial"/>
                <a:cs typeface="Arial"/>
              </a:rPr>
              <a:t>equi</a:t>
            </a:r>
            <a:r>
              <a:rPr sz="3600" spc="-20" dirty="0">
                <a:latin typeface="Arial"/>
                <a:cs typeface="Arial"/>
              </a:rPr>
              <a:t>r</a:t>
            </a:r>
            <a:r>
              <a:rPr sz="3600" spc="125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120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subjuncti</a:t>
            </a:r>
            <a:r>
              <a:rPr sz="3600" spc="-90" dirty="0">
                <a:latin typeface="Arial"/>
                <a:cs typeface="Arial"/>
              </a:rPr>
              <a:t>v</a:t>
            </a:r>
            <a:r>
              <a:rPr sz="3600" spc="125" dirty="0"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4388" y="3355950"/>
            <a:ext cx="18023205" cy="1892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915" marR="5080" indent="-450850">
              <a:lnSpc>
                <a:spcPct val="113399"/>
              </a:lnSpc>
              <a:spcBef>
                <a:spcPts val="95"/>
              </a:spcBef>
              <a:buSzPct val="151388"/>
              <a:buChar char="•"/>
              <a:tabLst>
                <a:tab pos="463550" algn="l"/>
              </a:tabLst>
            </a:pPr>
            <a:r>
              <a:rPr sz="3600" spc="204" dirty="0">
                <a:latin typeface="Georgia"/>
                <a:cs typeface="Georgia"/>
              </a:rPr>
              <a:t>The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65" dirty="0">
                <a:latin typeface="Georgia"/>
                <a:cs typeface="Georgia"/>
              </a:rPr>
              <a:t>verb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-35" dirty="0">
                <a:latin typeface="Georgia"/>
                <a:cs typeface="Georgia"/>
              </a:rPr>
              <a:t>in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adverbial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65" dirty="0">
                <a:latin typeface="Georgia"/>
                <a:cs typeface="Georgia"/>
              </a:rPr>
              <a:t>clause</a:t>
            </a:r>
            <a:r>
              <a:rPr sz="3600" spc="-5" dirty="0">
                <a:latin typeface="Georgia"/>
                <a:cs typeface="Georgia"/>
              </a:rPr>
              <a:t> is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35" dirty="0">
                <a:latin typeface="Georgia"/>
                <a:cs typeface="Georgia"/>
              </a:rPr>
              <a:t>in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35" dirty="0">
                <a:latin typeface="Georgia"/>
                <a:cs typeface="Georgia"/>
              </a:rPr>
              <a:t>subjunctive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70" dirty="0">
                <a:latin typeface="Georgia"/>
                <a:cs typeface="Georgia"/>
              </a:rPr>
              <a:t>when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55" dirty="0">
                <a:latin typeface="Georgia"/>
                <a:cs typeface="Georgia"/>
              </a:rPr>
              <a:t>there</a:t>
            </a:r>
            <a:r>
              <a:rPr sz="3600" spc="-5" dirty="0">
                <a:latin typeface="Georgia"/>
                <a:cs typeface="Georgia"/>
              </a:rPr>
              <a:t> is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b="1" spc="50" dirty="0">
                <a:latin typeface="Georgia"/>
                <a:cs typeface="Georgia"/>
              </a:rPr>
              <a:t>uncertainty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-35" dirty="0">
                <a:latin typeface="Georgia"/>
                <a:cs typeface="Georgia"/>
              </a:rPr>
              <a:t>in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 </a:t>
            </a:r>
            <a:r>
              <a:rPr sz="3600" spc="-855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mind </a:t>
            </a:r>
            <a:r>
              <a:rPr sz="3600" spc="195" dirty="0">
                <a:latin typeface="Georgia"/>
                <a:cs typeface="Georgia"/>
              </a:rPr>
              <a:t>of </a:t>
            </a:r>
            <a:r>
              <a:rPr sz="3600" spc="90" dirty="0">
                <a:latin typeface="Georgia"/>
                <a:cs typeface="Georgia"/>
              </a:rPr>
              <a:t>the </a:t>
            </a:r>
            <a:r>
              <a:rPr sz="3600" spc="55" dirty="0">
                <a:latin typeface="Georgia"/>
                <a:cs typeface="Georgia"/>
              </a:rPr>
              <a:t>speaker </a:t>
            </a:r>
            <a:r>
              <a:rPr sz="3600" spc="45" dirty="0">
                <a:latin typeface="Georgia"/>
                <a:cs typeface="Georgia"/>
              </a:rPr>
              <a:t>regarding </a:t>
            </a:r>
            <a:r>
              <a:rPr sz="3600" spc="90" dirty="0">
                <a:latin typeface="Georgia"/>
                <a:cs typeface="Georgia"/>
              </a:rPr>
              <a:t>the </a:t>
            </a:r>
            <a:r>
              <a:rPr sz="3600" spc="105" dirty="0">
                <a:latin typeface="Georgia"/>
                <a:cs typeface="Georgia"/>
              </a:rPr>
              <a:t>facts </a:t>
            </a:r>
            <a:r>
              <a:rPr sz="3600" spc="-35" dirty="0">
                <a:latin typeface="Georgia"/>
                <a:cs typeface="Georgia"/>
              </a:rPr>
              <a:t>in </a:t>
            </a:r>
            <a:r>
              <a:rPr sz="3600" spc="65" dirty="0">
                <a:latin typeface="Georgia"/>
                <a:cs typeface="Georgia"/>
              </a:rPr>
              <a:t>question, </a:t>
            </a:r>
            <a:r>
              <a:rPr sz="3600" spc="114" dirty="0">
                <a:latin typeface="Georgia"/>
                <a:cs typeface="Georgia"/>
              </a:rPr>
              <a:t>or </a:t>
            </a:r>
            <a:r>
              <a:rPr sz="3600" spc="70" dirty="0">
                <a:latin typeface="Georgia"/>
                <a:cs typeface="Georgia"/>
              </a:rPr>
              <a:t>when </a:t>
            </a:r>
            <a:r>
              <a:rPr sz="3600" spc="90" dirty="0">
                <a:latin typeface="Georgia"/>
                <a:cs typeface="Georgia"/>
              </a:rPr>
              <a:t>the </a:t>
            </a:r>
            <a:r>
              <a:rPr sz="3600" spc="65" dirty="0">
                <a:latin typeface="Georgia"/>
                <a:cs typeface="Georgia"/>
              </a:rPr>
              <a:t>verb </a:t>
            </a:r>
            <a:r>
              <a:rPr sz="3600" spc="30" dirty="0">
                <a:latin typeface="Georgia"/>
                <a:cs typeface="Georgia"/>
              </a:rPr>
              <a:t>refers </a:t>
            </a:r>
            <a:r>
              <a:rPr sz="3600" spc="175" dirty="0">
                <a:latin typeface="Georgia"/>
                <a:cs typeface="Georgia"/>
              </a:rPr>
              <a:t>to </a:t>
            </a:r>
            <a:r>
              <a:rPr sz="3600" spc="180" dirty="0">
                <a:latin typeface="Georgia"/>
                <a:cs typeface="Georgia"/>
              </a:rPr>
              <a:t> </a:t>
            </a:r>
            <a:r>
              <a:rPr sz="3600" spc="75" dirty="0">
                <a:latin typeface="Georgia"/>
                <a:cs typeface="Georgia"/>
              </a:rPr>
              <a:t>something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that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5" dirty="0">
                <a:latin typeface="Georgia"/>
                <a:cs typeface="Georgia"/>
              </a:rPr>
              <a:t>may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25" dirty="0">
                <a:latin typeface="Georgia"/>
                <a:cs typeface="Georgia"/>
              </a:rPr>
              <a:t>occur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35" dirty="0">
                <a:latin typeface="Georgia"/>
                <a:cs typeface="Georgia"/>
              </a:rPr>
              <a:t>in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5" dirty="0">
                <a:latin typeface="Georgia"/>
                <a:cs typeface="Georgia"/>
              </a:rPr>
              <a:t>future.</a:t>
            </a:r>
            <a:endParaRPr sz="36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39736"/>
              </p:ext>
            </p:extLst>
          </p:nvPr>
        </p:nvGraphicFramePr>
        <p:xfrm>
          <a:off x="2549660" y="5313974"/>
          <a:ext cx="14991080" cy="5458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5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5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9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 dirty="0">
                        <a:latin typeface="Times New Roman"/>
                        <a:cs typeface="Times New Roman"/>
                      </a:endParaRPr>
                    </a:p>
                    <a:p>
                      <a:pPr marL="115570" marR="107950" algn="ctr">
                        <a:lnSpc>
                          <a:spcPct val="111000"/>
                        </a:lnSpc>
                      </a:pP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Cuando </a:t>
                      </a:r>
                      <a:r>
                        <a:rPr sz="2600" b="1" spc="7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mejore</a:t>
                      </a:r>
                      <a:r>
                        <a:rPr sz="2600" b="1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educación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mujer, </a:t>
                      </a:r>
                      <a:r>
                        <a:rPr sz="2600" spc="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55" dirty="0">
                          <a:latin typeface="Arial"/>
                          <a:cs typeface="Arial"/>
                        </a:rPr>
                        <a:t>mejorará</a:t>
                      </a:r>
                      <a:r>
                        <a:rPr sz="26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situación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social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económica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familia.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>
                        <a:latin typeface="Times New Roman"/>
                        <a:cs typeface="Times New Roman"/>
                      </a:endParaRPr>
                    </a:p>
                    <a:p>
                      <a:pPr marL="78740" marR="71120" algn="ctr">
                        <a:lnSpc>
                          <a:spcPct val="111000"/>
                        </a:lnSpc>
                      </a:pP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When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education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women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improves,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2600" spc="1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social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economic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situation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family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will </a:t>
                      </a:r>
                      <a:r>
                        <a:rPr sz="2600" spc="-6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improves.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 dirty="0">
                        <a:latin typeface="Times New Roman"/>
                        <a:cs typeface="Times New Roman"/>
                      </a:endParaRPr>
                    </a:p>
                    <a:p>
                      <a:pPr marL="348615" marR="340995" algn="ctr">
                        <a:lnSpc>
                          <a:spcPct val="111000"/>
                        </a:lnSpc>
                      </a:pP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Aunque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algunas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instituciones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4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luchen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160" dirty="0">
                          <a:latin typeface="Microsoft Sans Serif"/>
                          <a:cs typeface="Microsoft Sans Serif"/>
                        </a:rPr>
                        <a:t>por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el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bienestar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mujer, </a:t>
                      </a:r>
                      <a:r>
                        <a:rPr sz="2600" spc="15" dirty="0">
                          <a:latin typeface="Microsoft Sans Serif"/>
                          <a:cs typeface="Microsoft Sans Serif"/>
                        </a:rPr>
                        <a:t>sus </a:t>
                      </a:r>
                      <a:r>
                        <a:rPr sz="2600" spc="65" dirty="0" err="1">
                          <a:latin typeface="Microsoft Sans Serif"/>
                          <a:cs typeface="Microsoft Sans Serif"/>
                        </a:rPr>
                        <a:t>esfuerzos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lang="en-US" sz="2600" b="1" spc="80" dirty="0" err="1">
                          <a:solidFill>
                            <a:srgbClr val="FF0000"/>
                          </a:solidFill>
                          <a:latin typeface="Microsoft Sans Serif"/>
                          <a:cs typeface="Microsoft Sans Serif"/>
                        </a:rPr>
                        <a:t>serán</a:t>
                      </a:r>
                      <a:r>
                        <a:rPr sz="2600" spc="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50" dirty="0">
                          <a:latin typeface="Microsoft Sans Serif"/>
                          <a:cs typeface="Microsoft Sans Serif"/>
                        </a:rPr>
                        <a:t>aislados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5" dirty="0">
                          <a:latin typeface="Microsoft Sans Serif"/>
                          <a:cs typeface="Microsoft Sans Serif"/>
                        </a:rPr>
                        <a:t>corta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duración.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 dirty="0">
                        <a:latin typeface="Times New Roman"/>
                        <a:cs typeface="Times New Roman"/>
                      </a:endParaRPr>
                    </a:p>
                    <a:p>
                      <a:pPr marL="239395" marR="231775" algn="ctr">
                        <a:lnSpc>
                          <a:spcPct val="111000"/>
                        </a:lnSpc>
                      </a:pPr>
                      <a:r>
                        <a:rPr sz="2600" spc="135" dirty="0">
                          <a:latin typeface="Microsoft Sans Serif"/>
                          <a:cs typeface="Microsoft Sans Serif"/>
                        </a:rPr>
                        <a:t>Although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some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institutions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35" dirty="0">
                          <a:latin typeface="Microsoft Sans Serif"/>
                          <a:cs typeface="Microsoft Sans Serif"/>
                        </a:rPr>
                        <a:t>are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struggling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for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well-being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women,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their </a:t>
                      </a: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600" spc="55" dirty="0">
                          <a:latin typeface="Times New Roman"/>
                          <a:cs typeface="Times New Roman"/>
                        </a:rPr>
                        <a:t>ff</a:t>
                      </a: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orts </a:t>
                      </a:r>
                      <a:r>
                        <a:rPr sz="2600" spc="35" dirty="0">
                          <a:latin typeface="Microsoft Sans Serif"/>
                          <a:cs typeface="Microsoft Sans Serif"/>
                        </a:rPr>
                        <a:t>are </a:t>
                      </a: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isolated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short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lived.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25" dirty="0"/>
              <a:t>A</a:t>
            </a:r>
            <a:r>
              <a:rPr spc="-50" dirty="0"/>
              <a:t>d</a:t>
            </a:r>
            <a:r>
              <a:rPr spc="-430" dirty="0"/>
              <a:t>v</a:t>
            </a:r>
            <a:r>
              <a:rPr spc="440" dirty="0"/>
              <a:t>e</a:t>
            </a:r>
            <a:r>
              <a:rPr spc="-280" dirty="0"/>
              <a:t>r</a:t>
            </a:r>
            <a:r>
              <a:rPr spc="85" dirty="0"/>
              <a:t>b</a:t>
            </a:r>
            <a:r>
              <a:rPr spc="40" dirty="0"/>
              <a:t>i</a:t>
            </a:r>
            <a:r>
              <a:rPr spc="10" dirty="0"/>
              <a:t>a</a:t>
            </a:r>
            <a:r>
              <a:rPr spc="80" dirty="0"/>
              <a:t>l</a:t>
            </a:r>
            <a:r>
              <a:rPr spc="-710" dirty="0"/>
              <a:t> </a:t>
            </a:r>
            <a:r>
              <a:rPr spc="365" dirty="0"/>
              <a:t>C</a:t>
            </a:r>
            <a:r>
              <a:rPr spc="550" dirty="0"/>
              <a:t>o</a:t>
            </a:r>
            <a:r>
              <a:rPr spc="285" dirty="0"/>
              <a:t>n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50" dirty="0"/>
              <a:t>i</a:t>
            </a:r>
            <a:r>
              <a:rPr spc="550" dirty="0"/>
              <a:t>o</a:t>
            </a:r>
            <a:r>
              <a:rPr spc="250" dirty="0"/>
              <a:t>n</a:t>
            </a:r>
            <a:r>
              <a:rPr spc="285" dirty="0"/>
              <a:t>s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20" dirty="0">
                <a:latin typeface="Arial"/>
                <a:cs typeface="Arial"/>
              </a:rPr>
              <a:t>Cl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-55" dirty="0">
                <a:latin typeface="Arial"/>
                <a:cs typeface="Arial"/>
              </a:rPr>
              <a:t>us</a:t>
            </a:r>
            <a:r>
              <a:rPr sz="3600" spc="-35" dirty="0">
                <a:latin typeface="Arial"/>
                <a:cs typeface="Arial"/>
              </a:rPr>
              <a:t>e</a:t>
            </a:r>
            <a:r>
              <a:rPr sz="3600" spc="-185" dirty="0">
                <a:latin typeface="Arial"/>
                <a:cs typeface="Arial"/>
              </a:rPr>
              <a:t>s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165" dirty="0">
                <a:latin typeface="Arial"/>
                <a:cs typeface="Arial"/>
              </a:rPr>
              <a:t>t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r</a:t>
            </a:r>
            <a:r>
              <a:rPr sz="3600" spc="35" dirty="0">
                <a:latin typeface="Arial"/>
                <a:cs typeface="Arial"/>
              </a:rPr>
              <a:t>equi</a:t>
            </a:r>
            <a:r>
              <a:rPr sz="3600" spc="-20" dirty="0">
                <a:latin typeface="Arial"/>
                <a:cs typeface="Arial"/>
              </a:rPr>
              <a:t>r</a:t>
            </a:r>
            <a:r>
              <a:rPr sz="3600" spc="125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120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subjuncti</a:t>
            </a:r>
            <a:r>
              <a:rPr sz="3600" spc="-90" dirty="0">
                <a:latin typeface="Arial"/>
                <a:cs typeface="Arial"/>
              </a:rPr>
              <a:t>v</a:t>
            </a:r>
            <a:r>
              <a:rPr sz="3600" spc="125" dirty="0"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4388" y="3355950"/>
            <a:ext cx="17538065" cy="251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915" marR="5080" indent="-450850">
              <a:lnSpc>
                <a:spcPct val="113399"/>
              </a:lnSpc>
              <a:spcBef>
                <a:spcPts val="95"/>
              </a:spcBef>
              <a:buSzPct val="151388"/>
              <a:buChar char="•"/>
              <a:tabLst>
                <a:tab pos="463550" algn="l"/>
              </a:tabLst>
            </a:pPr>
            <a:r>
              <a:rPr sz="3600" spc="-60" dirty="0">
                <a:latin typeface="Georgia"/>
                <a:cs typeface="Georgia"/>
              </a:rPr>
              <a:t>Unlike </a:t>
            </a:r>
            <a:r>
              <a:rPr sz="3600" spc="45" dirty="0">
                <a:latin typeface="Georgia"/>
                <a:cs typeface="Georgia"/>
              </a:rPr>
              <a:t>adverbial </a:t>
            </a:r>
            <a:r>
              <a:rPr sz="3600" spc="80" dirty="0">
                <a:latin typeface="Georgia"/>
                <a:cs typeface="Georgia"/>
              </a:rPr>
              <a:t>conjunctions </a:t>
            </a:r>
            <a:r>
              <a:rPr sz="3600" spc="90" dirty="0">
                <a:latin typeface="Georgia"/>
                <a:cs typeface="Georgia"/>
              </a:rPr>
              <a:t>that </a:t>
            </a:r>
            <a:r>
              <a:rPr sz="3600" spc="45" dirty="0">
                <a:latin typeface="Georgia"/>
                <a:cs typeface="Georgia"/>
              </a:rPr>
              <a:t>take </a:t>
            </a:r>
            <a:r>
              <a:rPr sz="3600" spc="30" dirty="0">
                <a:latin typeface="Georgia"/>
                <a:cs typeface="Georgia"/>
              </a:rPr>
              <a:t>either </a:t>
            </a:r>
            <a:r>
              <a:rPr sz="3600" spc="90" dirty="0">
                <a:latin typeface="Georgia"/>
                <a:cs typeface="Georgia"/>
              </a:rPr>
              <a:t>the </a:t>
            </a:r>
            <a:r>
              <a:rPr sz="3600" spc="40" dirty="0">
                <a:latin typeface="Georgia"/>
                <a:cs typeface="Georgia"/>
              </a:rPr>
              <a:t>indicative </a:t>
            </a:r>
            <a:r>
              <a:rPr sz="3600" spc="114" dirty="0">
                <a:latin typeface="Georgia"/>
                <a:cs typeface="Georgia"/>
              </a:rPr>
              <a:t>or </a:t>
            </a:r>
            <a:r>
              <a:rPr sz="3600" spc="90" dirty="0">
                <a:latin typeface="Georgia"/>
                <a:cs typeface="Georgia"/>
              </a:rPr>
              <a:t>the </a:t>
            </a:r>
            <a:r>
              <a:rPr sz="3600" spc="35" dirty="0">
                <a:latin typeface="Georgia"/>
                <a:cs typeface="Georgia"/>
              </a:rPr>
              <a:t>subjunctive </a:t>
            </a:r>
            <a:r>
              <a:rPr sz="3600" spc="40" dirty="0">
                <a:latin typeface="Georgia"/>
                <a:cs typeface="Georgia"/>
              </a:rPr>
              <a:t> </a:t>
            </a:r>
            <a:r>
              <a:rPr sz="3600" spc="110" dirty="0">
                <a:latin typeface="Georgia"/>
                <a:cs typeface="Georgia"/>
              </a:rPr>
              <a:t>according </a:t>
            </a:r>
            <a:r>
              <a:rPr sz="3600" spc="175" dirty="0">
                <a:latin typeface="Georgia"/>
                <a:cs typeface="Georgia"/>
              </a:rPr>
              <a:t>to </a:t>
            </a:r>
            <a:r>
              <a:rPr sz="3600" spc="65" dirty="0">
                <a:latin typeface="Georgia"/>
                <a:cs typeface="Georgia"/>
              </a:rPr>
              <a:t>whether </a:t>
            </a:r>
            <a:r>
              <a:rPr sz="3600" spc="75" dirty="0">
                <a:latin typeface="Georgia"/>
                <a:cs typeface="Georgia"/>
              </a:rPr>
              <a:t>they </a:t>
            </a:r>
            <a:r>
              <a:rPr sz="3600" spc="25" dirty="0">
                <a:latin typeface="Georgia"/>
                <a:cs typeface="Georgia"/>
              </a:rPr>
              <a:t>refer </a:t>
            </a:r>
            <a:r>
              <a:rPr sz="3600" spc="175" dirty="0">
                <a:latin typeface="Georgia"/>
                <a:cs typeface="Georgia"/>
              </a:rPr>
              <a:t>to </a:t>
            </a:r>
            <a:r>
              <a:rPr sz="3600" spc="80" dirty="0">
                <a:latin typeface="Georgia"/>
                <a:cs typeface="Georgia"/>
              </a:rPr>
              <a:t>known </a:t>
            </a:r>
            <a:r>
              <a:rPr sz="3600" spc="114" dirty="0">
                <a:latin typeface="Georgia"/>
                <a:cs typeface="Georgia"/>
              </a:rPr>
              <a:t>or </a:t>
            </a:r>
            <a:r>
              <a:rPr sz="3600" spc="55" dirty="0">
                <a:latin typeface="Georgia"/>
                <a:cs typeface="Georgia"/>
              </a:rPr>
              <a:t>unknown </a:t>
            </a:r>
            <a:r>
              <a:rPr sz="3600" spc="5" dirty="0">
                <a:latin typeface="Georgia"/>
                <a:cs typeface="Georgia"/>
              </a:rPr>
              <a:t>realities, </a:t>
            </a:r>
            <a:r>
              <a:rPr sz="3600" spc="90" dirty="0">
                <a:latin typeface="Georgia"/>
                <a:cs typeface="Georgia"/>
              </a:rPr>
              <a:t>the </a:t>
            </a:r>
            <a:r>
              <a:rPr sz="3600" spc="70" dirty="0">
                <a:latin typeface="Georgia"/>
                <a:cs typeface="Georgia"/>
              </a:rPr>
              <a:t>following </a:t>
            </a:r>
            <a:r>
              <a:rPr sz="3600" spc="75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adverbial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65" dirty="0">
                <a:latin typeface="Georgia"/>
                <a:cs typeface="Georgia"/>
              </a:rPr>
              <a:t>clauses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are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30" dirty="0">
                <a:latin typeface="Georgia"/>
                <a:cs typeface="Georgia"/>
              </a:rPr>
              <a:t>always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00" dirty="0">
                <a:latin typeface="Georgia"/>
                <a:cs typeface="Georgia"/>
              </a:rPr>
              <a:t>followed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14" dirty="0">
                <a:latin typeface="Georgia"/>
                <a:cs typeface="Georgia"/>
              </a:rPr>
              <a:t>by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35" dirty="0">
                <a:latin typeface="Georgia"/>
                <a:cs typeface="Georgia"/>
              </a:rPr>
              <a:t>subjunctive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70" dirty="0">
                <a:latin typeface="Georgia"/>
                <a:cs typeface="Georgia"/>
              </a:rPr>
              <a:t>when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55" dirty="0">
                <a:latin typeface="Georgia"/>
                <a:cs typeface="Georgia"/>
              </a:rPr>
              <a:t>there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is </a:t>
            </a:r>
            <a:r>
              <a:rPr sz="3600" spc="220" dirty="0">
                <a:latin typeface="Georgia"/>
                <a:cs typeface="Georgia"/>
              </a:rPr>
              <a:t>a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5" dirty="0">
                <a:latin typeface="Georgia"/>
                <a:cs typeface="Georgia"/>
              </a:rPr>
              <a:t>change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95" dirty="0">
                <a:latin typeface="Georgia"/>
                <a:cs typeface="Georgia"/>
              </a:rPr>
              <a:t>of </a:t>
            </a:r>
            <a:r>
              <a:rPr sz="3600" spc="-855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subject.</a:t>
            </a:r>
            <a:endParaRPr sz="36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83614" y="5418683"/>
          <a:ext cx="9922510" cy="5458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1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1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4603">
                <a:tc>
                  <a:txBody>
                    <a:bodyPr/>
                    <a:lstStyle/>
                    <a:p>
                      <a:pPr marL="2170430" marR="75565" indent="-2087880">
                        <a:lnSpc>
                          <a:spcPct val="111000"/>
                        </a:lnSpc>
                        <a:spcBef>
                          <a:spcPts val="1850"/>
                        </a:spcBef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condición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2600" spc="-40" dirty="0">
                          <a:latin typeface="Microsoft Sans Serif"/>
                          <a:cs typeface="Microsoft Sans Serif"/>
                        </a:rPr>
                        <a:t>ro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vided 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that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caso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case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46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so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that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pa</a:t>
                      </a:r>
                      <a:r>
                        <a:rPr sz="2600" b="1" spc="-3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so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that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46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menos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unl</a:t>
                      </a:r>
                      <a:r>
                        <a:rPr sz="2600" spc="10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ss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sin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without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46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b="1" dirty="0">
                          <a:latin typeface="Arial"/>
                          <a:cs typeface="Arial"/>
                        </a:rPr>
                        <a:t>con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spc="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2600" spc="-40" dirty="0">
                          <a:latin typeface="Microsoft Sans Serif"/>
                          <a:cs typeface="Microsoft Sans Serif"/>
                        </a:rPr>
                        <a:t>ro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vided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that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25" dirty="0"/>
              <a:t>A</a:t>
            </a:r>
            <a:r>
              <a:rPr spc="-50" dirty="0"/>
              <a:t>d</a:t>
            </a:r>
            <a:r>
              <a:rPr spc="-430" dirty="0"/>
              <a:t>v</a:t>
            </a:r>
            <a:r>
              <a:rPr spc="440" dirty="0"/>
              <a:t>e</a:t>
            </a:r>
            <a:r>
              <a:rPr spc="-280" dirty="0"/>
              <a:t>r</a:t>
            </a:r>
            <a:r>
              <a:rPr spc="85" dirty="0"/>
              <a:t>b</a:t>
            </a:r>
            <a:r>
              <a:rPr spc="40" dirty="0"/>
              <a:t>i</a:t>
            </a:r>
            <a:r>
              <a:rPr spc="10" dirty="0"/>
              <a:t>a</a:t>
            </a:r>
            <a:r>
              <a:rPr spc="80" dirty="0"/>
              <a:t>l</a:t>
            </a:r>
            <a:r>
              <a:rPr spc="-710" dirty="0"/>
              <a:t> </a:t>
            </a:r>
            <a:r>
              <a:rPr spc="365" dirty="0"/>
              <a:t>C</a:t>
            </a:r>
            <a:r>
              <a:rPr spc="550" dirty="0"/>
              <a:t>o</a:t>
            </a:r>
            <a:r>
              <a:rPr spc="285" dirty="0"/>
              <a:t>n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50" dirty="0"/>
              <a:t>i</a:t>
            </a:r>
            <a:r>
              <a:rPr spc="550" dirty="0"/>
              <a:t>o</a:t>
            </a:r>
            <a:r>
              <a:rPr spc="250" dirty="0"/>
              <a:t>n</a:t>
            </a:r>
            <a:r>
              <a:rPr spc="285" dirty="0"/>
              <a:t>s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20" dirty="0">
                <a:latin typeface="Arial"/>
                <a:cs typeface="Arial"/>
              </a:rPr>
              <a:t>Cl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-55" dirty="0">
                <a:latin typeface="Arial"/>
                <a:cs typeface="Arial"/>
              </a:rPr>
              <a:t>us</a:t>
            </a:r>
            <a:r>
              <a:rPr sz="3600" spc="-35" dirty="0">
                <a:latin typeface="Arial"/>
                <a:cs typeface="Arial"/>
              </a:rPr>
              <a:t>e</a:t>
            </a:r>
            <a:r>
              <a:rPr sz="3600" spc="-185" dirty="0">
                <a:latin typeface="Arial"/>
                <a:cs typeface="Arial"/>
              </a:rPr>
              <a:t>s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75" dirty="0">
                <a:latin typeface="Tahoma"/>
                <a:cs typeface="Tahoma"/>
              </a:rPr>
              <a:t>a</a:t>
            </a:r>
            <a:r>
              <a:rPr sz="3600" spc="165" dirty="0">
                <a:latin typeface="Arial"/>
                <a:cs typeface="Arial"/>
              </a:rPr>
              <a:t>t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5" dirty="0">
                <a:latin typeface="Arial"/>
                <a:cs typeface="Arial"/>
              </a:rPr>
              <a:t>r</a:t>
            </a:r>
            <a:r>
              <a:rPr sz="3600" spc="35" dirty="0">
                <a:latin typeface="Arial"/>
                <a:cs typeface="Arial"/>
              </a:rPr>
              <a:t>equi</a:t>
            </a:r>
            <a:r>
              <a:rPr sz="3600" spc="-20" dirty="0">
                <a:latin typeface="Arial"/>
                <a:cs typeface="Arial"/>
              </a:rPr>
              <a:t>r</a:t>
            </a:r>
            <a:r>
              <a:rPr sz="3600" spc="125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60" dirty="0">
                <a:latin typeface="Arial"/>
                <a:cs typeface="Arial"/>
              </a:rPr>
              <a:t>th</a:t>
            </a:r>
            <a:r>
              <a:rPr sz="3600" spc="120" dirty="0">
                <a:latin typeface="Arial"/>
                <a:cs typeface="Arial"/>
              </a:rPr>
              <a:t>e</a:t>
            </a:r>
            <a:r>
              <a:rPr sz="3600" spc="-27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subjuncti</a:t>
            </a:r>
            <a:r>
              <a:rPr sz="3600" spc="-90" dirty="0">
                <a:latin typeface="Arial"/>
                <a:cs typeface="Arial"/>
              </a:rPr>
              <a:t>v</a:t>
            </a:r>
            <a:r>
              <a:rPr sz="3600" spc="125" dirty="0">
                <a:latin typeface="Arial"/>
                <a:cs typeface="Arial"/>
              </a:rPr>
              <a:t>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4388" y="3355950"/>
            <a:ext cx="16426815" cy="1270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915" marR="5080" indent="-450850">
              <a:lnSpc>
                <a:spcPct val="113399"/>
              </a:lnSpc>
              <a:spcBef>
                <a:spcPts val="95"/>
              </a:spcBef>
              <a:buSzPct val="151388"/>
              <a:buChar char="•"/>
              <a:tabLst>
                <a:tab pos="463550" algn="l"/>
              </a:tabLst>
            </a:pPr>
            <a:r>
              <a:rPr sz="3600" spc="160" dirty="0">
                <a:latin typeface="Georgia"/>
                <a:cs typeface="Georgia"/>
              </a:rPr>
              <a:t>These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adverbial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80" dirty="0">
                <a:latin typeface="Georgia"/>
                <a:cs typeface="Georgia"/>
              </a:rPr>
              <a:t>conjunctions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55" dirty="0">
                <a:latin typeface="Georgia"/>
                <a:cs typeface="Georgia"/>
              </a:rPr>
              <a:t>indicate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that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actions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35" dirty="0">
                <a:latin typeface="Georgia"/>
                <a:cs typeface="Georgia"/>
              </a:rPr>
              <a:t>in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70" dirty="0">
                <a:latin typeface="Georgia"/>
                <a:cs typeface="Georgia"/>
              </a:rPr>
              <a:t>two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65" dirty="0">
                <a:latin typeface="Georgia"/>
                <a:cs typeface="Georgia"/>
              </a:rPr>
              <a:t>clauses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are </a:t>
            </a:r>
            <a:r>
              <a:rPr sz="3600" spc="-850" dirty="0">
                <a:latin typeface="Georgia"/>
                <a:cs typeface="Georgia"/>
              </a:rPr>
              <a:t> </a:t>
            </a:r>
            <a:r>
              <a:rPr sz="3600" spc="70" dirty="0">
                <a:latin typeface="Georgia"/>
                <a:cs typeface="Georgia"/>
              </a:rPr>
              <a:t>interdependent</a:t>
            </a:r>
            <a:endParaRPr sz="36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87733"/>
              </p:ext>
            </p:extLst>
          </p:nvPr>
        </p:nvGraphicFramePr>
        <p:xfrm>
          <a:off x="2549660" y="5313974"/>
          <a:ext cx="14991080" cy="5458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5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5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9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marL="637540" marR="376555" indent="-254000">
                        <a:lnSpc>
                          <a:spcPct val="111000"/>
                        </a:lnSpc>
                        <a:spcBef>
                          <a:spcPts val="3070"/>
                        </a:spcBef>
                      </a:pPr>
                      <a:r>
                        <a:rPr sz="2600" spc="-30" dirty="0">
                          <a:latin typeface="Microsoft Sans Serif"/>
                          <a:cs typeface="Microsoft Sans Serif"/>
                        </a:rPr>
                        <a:t>La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mujer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5" dirty="0">
                          <a:latin typeface="Microsoft Sans Serif"/>
                          <a:cs typeface="Microsoft Sans Serif"/>
                        </a:rPr>
                        <a:t>no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mejorará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su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situación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0" dirty="0">
                          <a:latin typeface="Microsoft Sans Serif"/>
                          <a:cs typeface="Microsoft Sans Serif"/>
                        </a:rPr>
                        <a:t>laboral</a:t>
                      </a:r>
                      <a:r>
                        <a:rPr sz="26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2600" b="1" spc="-7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spc="3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menos</a:t>
                      </a:r>
                      <a:r>
                        <a:rPr sz="2600" b="1" spc="-14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spc="7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se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i="1" spc="80" dirty="0">
                          <a:latin typeface="Arial"/>
                          <a:cs typeface="Arial"/>
                        </a:rPr>
                        <a:t>creen</a:t>
                      </a:r>
                      <a:r>
                        <a:rPr sz="2600" i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políticas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de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apoyo.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750" dirty="0">
                        <a:latin typeface="Times New Roman"/>
                        <a:cs typeface="Times New Roman"/>
                      </a:endParaRPr>
                    </a:p>
                    <a:p>
                      <a:pPr marL="729615" marR="293370" indent="-428625">
                        <a:lnSpc>
                          <a:spcPct val="111000"/>
                        </a:lnSpc>
                      </a:pP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Women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will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improve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their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work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situation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unless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supportive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policies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35" dirty="0">
                          <a:latin typeface="Microsoft Sans Serif"/>
                          <a:cs typeface="Microsoft Sans Serif"/>
                        </a:rPr>
                        <a:t>are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created.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 dirty="0">
                        <a:latin typeface="Times New Roman"/>
                        <a:cs typeface="Times New Roman"/>
                      </a:endParaRPr>
                    </a:p>
                    <a:p>
                      <a:pPr marL="64135" marR="56515" algn="ctr">
                        <a:lnSpc>
                          <a:spcPct val="111000"/>
                        </a:lnSpc>
                      </a:pP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No aumentará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 </a:t>
                      </a:r>
                      <a:r>
                        <a:rPr sz="2600" spc="140" dirty="0">
                          <a:latin typeface="Microsoft Sans Serif"/>
                          <a:cs typeface="Microsoft Sans Serif"/>
                        </a:rPr>
                        <a:t>productividad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del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trabajo </a:t>
                      </a: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en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general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sin</a:t>
                      </a:r>
                      <a:r>
                        <a:rPr sz="2600" b="1" spc="-1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spc="7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sz="2600" b="1" spc="-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se </a:t>
                      </a:r>
                      <a:r>
                        <a:rPr sz="2600" i="1" spc="100" dirty="0">
                          <a:latin typeface="Arial"/>
                          <a:cs typeface="Arial"/>
                        </a:rPr>
                        <a:t>incremente</a:t>
                      </a:r>
                      <a:r>
                        <a:rPr sz="26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600" spc="30" dirty="0">
                          <a:latin typeface="Microsoft Sans Serif"/>
                          <a:cs typeface="Microsoft Sans Serif"/>
                        </a:rPr>
                        <a:t>la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0" dirty="0">
                          <a:latin typeface="Microsoft Sans Serif"/>
                          <a:cs typeface="Microsoft Sans Serif"/>
                        </a:rPr>
                        <a:t>productividad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del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trabajo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doméstico.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 dirty="0">
                        <a:latin typeface="Times New Roman"/>
                        <a:cs typeface="Times New Roman"/>
                      </a:endParaRPr>
                    </a:p>
                    <a:p>
                      <a:pPr marL="144145" marR="136525" algn="ctr">
                        <a:lnSpc>
                          <a:spcPct val="111000"/>
                        </a:lnSpc>
                      </a:pP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2600" spc="145" dirty="0">
                          <a:latin typeface="Microsoft Sans Serif"/>
                          <a:cs typeface="Microsoft Sans Serif"/>
                        </a:rPr>
                        <a:t>productivity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labor in 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general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will </a:t>
                      </a:r>
                      <a:r>
                        <a:rPr sz="2600" spc="160" dirty="0">
                          <a:latin typeface="Microsoft Sans Serif"/>
                          <a:cs typeface="Microsoft Sans Serif"/>
                        </a:rPr>
                        <a:t>not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increase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unless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5" dirty="0">
                          <a:latin typeface="Microsoft Sans Serif"/>
                          <a:cs typeface="Microsoft Sans Serif"/>
                        </a:rPr>
                        <a:t>productivity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housework </a:t>
                      </a:r>
                      <a:r>
                        <a:rPr sz="2600" spc="-6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2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5" dirty="0">
                          <a:latin typeface="Microsoft Sans Serif"/>
                          <a:cs typeface="Microsoft Sans Serif"/>
                        </a:rPr>
                        <a:t>increased.</a:t>
                      </a:r>
                      <a:endParaRPr sz="26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51A52-9F32-064A-BE22-F08DE5C56551}"/>
              </a:ext>
            </a:extLst>
          </p:cNvPr>
          <p:cNvSpPr txBox="1"/>
          <p:nvPr/>
        </p:nvSpPr>
        <p:spPr>
          <a:xfrm>
            <a:off x="8692992" y="396875"/>
            <a:ext cx="2718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Practice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96F922C-C0E3-BC40-80D1-500952E89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0" y="1618582"/>
            <a:ext cx="9525000" cy="93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79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51A52-9F32-064A-BE22-F08DE5C56551}"/>
              </a:ext>
            </a:extLst>
          </p:cNvPr>
          <p:cNvSpPr txBox="1"/>
          <p:nvPr/>
        </p:nvSpPr>
        <p:spPr>
          <a:xfrm>
            <a:off x="8692992" y="1463675"/>
            <a:ext cx="2718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32E1B-F358-E743-9664-A9AA5645066A}"/>
              </a:ext>
            </a:extLst>
          </p:cNvPr>
          <p:cNvSpPr txBox="1"/>
          <p:nvPr/>
        </p:nvSpPr>
        <p:spPr>
          <a:xfrm>
            <a:off x="3404141" y="5426075"/>
            <a:ext cx="132958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hlinkClick r:id="rId2"/>
              </a:rPr>
              <a:t>https://studyspanish.com/grammar/test/subj1</a:t>
            </a:r>
            <a:endParaRPr lang="en-US" sz="5400" dirty="0"/>
          </a:p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47080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1835" y="845493"/>
            <a:ext cx="5100955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60" dirty="0"/>
              <a:t>P</a:t>
            </a:r>
            <a:r>
              <a:rPr spc="145" dirty="0"/>
              <a:t>a</a:t>
            </a:r>
            <a:r>
              <a:rPr spc="180" dirty="0"/>
              <a:t>s</a:t>
            </a:r>
            <a:r>
              <a:rPr spc="215" dirty="0"/>
              <a:t>s</a:t>
            </a:r>
            <a:r>
              <a:rPr spc="-15" dirty="0"/>
              <a:t>i</a:t>
            </a:r>
            <a:r>
              <a:rPr spc="-430" dirty="0"/>
              <a:t>v</a:t>
            </a:r>
            <a:r>
              <a:rPr spc="475" dirty="0"/>
              <a:t>e</a:t>
            </a:r>
            <a:r>
              <a:rPr spc="-710" dirty="0"/>
              <a:t> </a:t>
            </a:r>
            <a:r>
              <a:rPr spc="-755" dirty="0"/>
              <a:t>V</a:t>
            </a:r>
            <a:r>
              <a:rPr spc="480" dirty="0"/>
              <a:t>o</a:t>
            </a:r>
            <a:r>
              <a:rPr spc="-50" dirty="0"/>
              <a:t>i</a:t>
            </a:r>
            <a:r>
              <a:rPr spc="305" dirty="0"/>
              <a:t>c</a:t>
            </a:r>
            <a:r>
              <a:rPr spc="47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4388" y="3365179"/>
            <a:ext cx="17928590" cy="300863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62915" indent="-450850">
              <a:lnSpc>
                <a:spcPct val="100000"/>
              </a:lnSpc>
              <a:spcBef>
                <a:spcPts val="600"/>
              </a:spcBef>
              <a:buSzPct val="151388"/>
              <a:buChar char="•"/>
              <a:tabLst>
                <a:tab pos="463550" algn="l"/>
              </a:tabLst>
            </a:pPr>
            <a:r>
              <a:rPr sz="3600" spc="110" dirty="0">
                <a:latin typeface="Georgia"/>
                <a:cs typeface="Georgia"/>
              </a:rPr>
              <a:t>This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is </a:t>
            </a:r>
            <a:r>
              <a:rPr sz="3600" spc="30" dirty="0">
                <a:latin typeface="Georgia"/>
                <a:cs typeface="Georgia"/>
              </a:rPr>
              <a:t>easily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75" dirty="0">
                <a:latin typeface="Georgia"/>
                <a:cs typeface="Georgia"/>
              </a:rPr>
              <a:t>recognizable: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0" dirty="0">
                <a:latin typeface="Georgia"/>
                <a:cs typeface="Georgia"/>
              </a:rPr>
              <a:t>it</a:t>
            </a:r>
            <a:r>
              <a:rPr sz="3600" spc="-5" dirty="0">
                <a:latin typeface="Georgia"/>
                <a:cs typeface="Georgia"/>
              </a:rPr>
              <a:t> is </a:t>
            </a:r>
            <a:r>
              <a:rPr sz="3600" spc="90" dirty="0">
                <a:latin typeface="Georgia"/>
                <a:cs typeface="Georgia"/>
              </a:rPr>
              <a:t>formed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14" dirty="0">
                <a:latin typeface="Georgia"/>
                <a:cs typeface="Georgia"/>
              </a:rPr>
              <a:t>by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b="1" spc="-75" dirty="0">
                <a:latin typeface="Tahoma"/>
                <a:cs typeface="Tahoma"/>
              </a:rPr>
              <a:t>ser</a:t>
            </a:r>
            <a:r>
              <a:rPr sz="3600" b="1" spc="-190" dirty="0">
                <a:latin typeface="Tahoma"/>
                <a:cs typeface="Tahoma"/>
              </a:rPr>
              <a:t> </a:t>
            </a:r>
            <a:r>
              <a:rPr sz="3600" spc="-335" dirty="0">
                <a:latin typeface="Georgia"/>
                <a:cs typeface="Georgia"/>
              </a:rPr>
              <a:t>+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20" dirty="0">
                <a:latin typeface="Georgia"/>
                <a:cs typeface="Georgia"/>
              </a:rPr>
              <a:t>past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participle</a:t>
            </a:r>
            <a:endParaRPr sz="3600">
              <a:latin typeface="Georgia"/>
              <a:cs typeface="Georgia"/>
            </a:endParaRPr>
          </a:p>
          <a:p>
            <a:pPr marL="913130" lvl="1" indent="-450850">
              <a:lnSpc>
                <a:spcPct val="100000"/>
              </a:lnSpc>
              <a:spcBef>
                <a:spcPts val="2560"/>
              </a:spcBef>
              <a:buSzPct val="151388"/>
              <a:buChar char="•"/>
              <a:tabLst>
                <a:tab pos="913765" algn="l"/>
              </a:tabLst>
            </a:pPr>
            <a:r>
              <a:rPr sz="3600" spc="40" dirty="0">
                <a:latin typeface="Georgia"/>
                <a:cs typeface="Georgia"/>
              </a:rPr>
              <a:t>Spanish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-10" dirty="0">
                <a:latin typeface="Georgia"/>
                <a:cs typeface="Georgia"/>
              </a:rPr>
              <a:t>rarely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60" dirty="0">
                <a:latin typeface="Georgia"/>
                <a:cs typeface="Georgia"/>
              </a:rPr>
              <a:t>uses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25" dirty="0">
                <a:latin typeface="Georgia"/>
                <a:cs typeface="Georgia"/>
              </a:rPr>
              <a:t>this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55" dirty="0">
                <a:latin typeface="Georgia"/>
                <a:cs typeface="Georgia"/>
              </a:rPr>
              <a:t>form</a:t>
            </a:r>
            <a:endParaRPr sz="3600">
              <a:latin typeface="Georgia"/>
              <a:cs typeface="Georgia"/>
            </a:endParaRPr>
          </a:p>
          <a:p>
            <a:pPr marL="913130" marR="5080" lvl="1" indent="-450850">
              <a:lnSpc>
                <a:spcPct val="113399"/>
              </a:lnSpc>
              <a:spcBef>
                <a:spcPts val="1980"/>
              </a:spcBef>
              <a:buSzPct val="151388"/>
              <a:buChar char="•"/>
              <a:tabLst>
                <a:tab pos="913765" algn="l"/>
              </a:tabLst>
            </a:pPr>
            <a:r>
              <a:rPr sz="3600" spc="15" dirty="0">
                <a:latin typeface="Georgia"/>
                <a:cs typeface="Georgia"/>
              </a:rPr>
              <a:t>Instead,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100" dirty="0">
                <a:latin typeface="Georgia"/>
                <a:cs typeface="Georgia"/>
              </a:rPr>
              <a:t>we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25" dirty="0">
                <a:latin typeface="Georgia"/>
                <a:cs typeface="Georgia"/>
              </a:rPr>
              <a:t>normally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80" dirty="0">
                <a:latin typeface="Georgia"/>
                <a:cs typeface="Georgia"/>
              </a:rPr>
              <a:t>encounter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the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35" dirty="0">
                <a:latin typeface="Georgia"/>
                <a:cs typeface="Georgia"/>
              </a:rPr>
              <a:t>structure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b="1" spc="-175" dirty="0">
                <a:latin typeface="Tahoma"/>
                <a:cs typeface="Tahoma"/>
              </a:rPr>
              <a:t>se</a:t>
            </a:r>
            <a:r>
              <a:rPr sz="3600" b="1" spc="-190" dirty="0">
                <a:latin typeface="Tahoma"/>
                <a:cs typeface="Tahoma"/>
              </a:rPr>
              <a:t> </a:t>
            </a:r>
            <a:r>
              <a:rPr sz="3600" spc="-335" dirty="0">
                <a:latin typeface="Georgia"/>
                <a:cs typeface="Georgia"/>
              </a:rPr>
              <a:t>+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95" dirty="0">
                <a:latin typeface="Georgia"/>
                <a:cs typeface="Georgia"/>
              </a:rPr>
              <a:t>conjugated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30" dirty="0">
                <a:latin typeface="Georgia"/>
                <a:cs typeface="Georgia"/>
              </a:rPr>
              <a:t>verb,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40" dirty="0">
                <a:latin typeface="Georgia"/>
                <a:cs typeface="Georgia"/>
              </a:rPr>
              <a:t>which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45" dirty="0">
                <a:latin typeface="Georgia"/>
                <a:cs typeface="Georgia"/>
              </a:rPr>
              <a:t>calls</a:t>
            </a:r>
            <a:r>
              <a:rPr sz="3600" spc="-5" dirty="0">
                <a:latin typeface="Georgia"/>
                <a:cs typeface="Georgia"/>
              </a:rPr>
              <a:t> </a:t>
            </a:r>
            <a:r>
              <a:rPr sz="3600" spc="100" dirty="0">
                <a:latin typeface="Georgia"/>
                <a:cs typeface="Georgia"/>
              </a:rPr>
              <a:t>for </a:t>
            </a:r>
            <a:r>
              <a:rPr sz="3600" spc="-855" dirty="0">
                <a:latin typeface="Georgia"/>
                <a:cs typeface="Georgia"/>
              </a:rPr>
              <a:t> </a:t>
            </a:r>
            <a:r>
              <a:rPr sz="3600" spc="220" dirty="0">
                <a:latin typeface="Georgia"/>
                <a:cs typeface="Georgia"/>
              </a:rPr>
              <a:t>a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spc="65" dirty="0">
                <a:latin typeface="Georgia"/>
                <a:cs typeface="Georgia"/>
              </a:rPr>
              <a:t>passive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90" dirty="0">
                <a:latin typeface="Georgia"/>
                <a:cs typeface="Georgia"/>
              </a:rPr>
              <a:t>construction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-35" dirty="0">
                <a:latin typeface="Georgia"/>
                <a:cs typeface="Georgia"/>
              </a:rPr>
              <a:t>in</a:t>
            </a:r>
            <a:r>
              <a:rPr sz="3600" spc="-10" dirty="0">
                <a:latin typeface="Georgia"/>
                <a:cs typeface="Georgia"/>
              </a:rPr>
              <a:t> </a:t>
            </a:r>
            <a:r>
              <a:rPr sz="3600" spc="20" dirty="0">
                <a:latin typeface="Georgia"/>
                <a:cs typeface="Georgia"/>
              </a:rPr>
              <a:t>English</a:t>
            </a:r>
            <a:endParaRPr sz="36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17194" y="6717072"/>
          <a:ext cx="14991080" cy="3653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5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5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3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600" spc="10" dirty="0">
                          <a:latin typeface="Microsoft Sans Serif"/>
                          <a:cs typeface="Microsoft Sans Serif"/>
                        </a:rPr>
                        <a:t>Ha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sido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realizado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un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gran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0" dirty="0">
                          <a:latin typeface="Microsoft Sans Serif"/>
                          <a:cs typeface="Microsoft Sans Serif"/>
                        </a:rPr>
                        <a:t>esfuerzo.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big</a:t>
                      </a:r>
                      <a:r>
                        <a:rPr sz="2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600" spc="70" dirty="0">
                          <a:latin typeface="Times New Roman"/>
                          <a:cs typeface="Times New Roman"/>
                        </a:rPr>
                        <a:t>ff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ort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has</a:t>
                      </a:r>
                      <a:r>
                        <a:rPr sz="2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been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made.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3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600" spc="-15" dirty="0">
                          <a:latin typeface="Microsoft Sans Serif"/>
                          <a:cs typeface="Microsoft Sans Serif"/>
                        </a:rPr>
                        <a:t>Se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ha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realizado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25" dirty="0">
                          <a:latin typeface="Microsoft Sans Serif"/>
                          <a:cs typeface="Microsoft Sans Serif"/>
                        </a:rPr>
                        <a:t>un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gran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0" dirty="0">
                          <a:latin typeface="Microsoft Sans Serif"/>
                          <a:cs typeface="Microsoft Sans Serif"/>
                        </a:rPr>
                        <a:t>esfuerzo.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65" dirty="0">
                          <a:latin typeface="Microsoft Sans Serif"/>
                          <a:cs typeface="Microsoft Sans Serif"/>
                        </a:rPr>
                        <a:t>big</a:t>
                      </a:r>
                      <a:r>
                        <a:rPr sz="2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600" spc="70" dirty="0">
                          <a:latin typeface="Times New Roman"/>
                          <a:cs typeface="Times New Roman"/>
                        </a:rPr>
                        <a:t>ff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ort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has</a:t>
                      </a:r>
                      <a:r>
                        <a:rPr sz="2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been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95" dirty="0">
                          <a:latin typeface="Microsoft Sans Serif"/>
                          <a:cs typeface="Microsoft Sans Serif"/>
                        </a:rPr>
                        <a:t>made.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3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600" spc="-80" dirty="0">
                          <a:latin typeface="Microsoft Sans Serif"/>
                          <a:cs typeface="Microsoft Sans Serif"/>
                        </a:rPr>
                        <a:t>El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0" dirty="0">
                          <a:latin typeface="Microsoft Sans Serif"/>
                          <a:cs typeface="Microsoft Sans Serif"/>
                        </a:rPr>
                        <a:t>contrato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será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600" spc="110" dirty="0">
                          <a:latin typeface="Microsoft Sans Serif"/>
                          <a:cs typeface="Microsoft Sans Serif"/>
                        </a:rPr>
                        <a:t>irmado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hoy.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contract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will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signed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today.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3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600" spc="-165" dirty="0">
                          <a:latin typeface="Microsoft Sans Serif"/>
                          <a:cs typeface="Microsoft Sans Serif"/>
                        </a:rPr>
                        <a:t>SE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irmará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el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40" dirty="0">
                          <a:latin typeface="Microsoft Sans Serif"/>
                          <a:cs typeface="Microsoft Sans Serif"/>
                        </a:rPr>
                        <a:t>contrato</a:t>
                      </a:r>
                      <a:r>
                        <a:rPr sz="2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hoy.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0"/>
                        </a:spcBef>
                      </a:pPr>
                      <a:r>
                        <a:rPr sz="2600" spc="2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50" dirty="0">
                          <a:latin typeface="Microsoft Sans Serif"/>
                          <a:cs typeface="Microsoft Sans Serif"/>
                        </a:rPr>
                        <a:t>contract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will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2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signed</a:t>
                      </a:r>
                      <a:r>
                        <a:rPr sz="2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600" spc="70" dirty="0">
                          <a:latin typeface="Microsoft Sans Serif"/>
                          <a:cs typeface="Microsoft Sans Serif"/>
                        </a:rPr>
                        <a:t>today.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7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A34F6-55FD-5547-A4C1-1084BFE46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4" t="-382" r="44228" b="54695"/>
          <a:stretch/>
        </p:blipFill>
        <p:spPr>
          <a:xfrm>
            <a:off x="923531" y="1499296"/>
            <a:ext cx="2676358" cy="3552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8C4C51-8439-AE4B-B7E3-8D0FF21DFCB0}"/>
              </a:ext>
            </a:extLst>
          </p:cNvPr>
          <p:cNvSpPr txBox="1"/>
          <p:nvPr/>
        </p:nvSpPr>
        <p:spPr>
          <a:xfrm>
            <a:off x="1742041" y="5350169"/>
            <a:ext cx="839332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/>
              <a:t>Alex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C257F-710E-FE40-9CDC-A084E60FFDC7}"/>
              </a:ext>
            </a:extLst>
          </p:cNvPr>
          <p:cNvSpPr txBox="1"/>
          <p:nvPr/>
        </p:nvSpPr>
        <p:spPr>
          <a:xfrm>
            <a:off x="5220783" y="1734376"/>
            <a:ext cx="10935366" cy="435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58" dirty="0" err="1"/>
              <a:t>Quiero</a:t>
            </a:r>
            <a:r>
              <a:rPr lang="en-US" sz="3958" dirty="0"/>
              <a:t> que Maribel se </a:t>
            </a:r>
            <a:r>
              <a:rPr lang="en-US" sz="3958" b="1" u="sng" dirty="0"/>
              <a:t>case</a:t>
            </a:r>
            <a:r>
              <a:rPr lang="en-US" sz="3958" dirty="0"/>
              <a:t> </a:t>
            </a:r>
            <a:r>
              <a:rPr lang="en-US" sz="3958" dirty="0" err="1"/>
              <a:t>conmigo</a:t>
            </a:r>
            <a:r>
              <a:rPr lang="en-US" sz="3958" dirty="0"/>
              <a:t>.</a:t>
            </a:r>
          </a:p>
          <a:p>
            <a:endParaRPr lang="en-US" sz="3958" dirty="0"/>
          </a:p>
          <a:p>
            <a:r>
              <a:rPr lang="en-US" sz="3958" dirty="0" err="1"/>
              <a:t>Espero</a:t>
            </a:r>
            <a:r>
              <a:rPr lang="en-US" sz="3958" dirty="0"/>
              <a:t> que Maribel </a:t>
            </a:r>
            <a:r>
              <a:rPr lang="en-US" sz="3958" b="1" u="sng" dirty="0" err="1"/>
              <a:t>diga</a:t>
            </a:r>
            <a:r>
              <a:rPr lang="en-US" sz="3958" dirty="0"/>
              <a:t> que </a:t>
            </a:r>
            <a:r>
              <a:rPr lang="en-US" sz="3958" dirty="0" err="1"/>
              <a:t>sí</a:t>
            </a:r>
            <a:r>
              <a:rPr lang="en-US" sz="3958" dirty="0"/>
              <a:t>. </a:t>
            </a:r>
          </a:p>
          <a:p>
            <a:endParaRPr lang="en-US" sz="3958" dirty="0"/>
          </a:p>
          <a:p>
            <a:r>
              <a:rPr lang="en-US" sz="3958" dirty="0" err="1"/>
              <a:t>Espero</a:t>
            </a:r>
            <a:r>
              <a:rPr lang="en-US" sz="3958" dirty="0"/>
              <a:t> que Maribel </a:t>
            </a:r>
            <a:r>
              <a:rPr lang="en-US" sz="3958" b="1" u="sng" dirty="0" err="1"/>
              <a:t>esté</a:t>
            </a:r>
            <a:r>
              <a:rPr lang="en-US" sz="3958" dirty="0"/>
              <a:t> </a:t>
            </a:r>
            <a:r>
              <a:rPr lang="en-US" sz="3958" dirty="0" err="1"/>
              <a:t>emocionada</a:t>
            </a:r>
            <a:r>
              <a:rPr lang="en-US" sz="3958" dirty="0"/>
              <a:t>.</a:t>
            </a:r>
          </a:p>
          <a:p>
            <a:endParaRPr lang="en-US" sz="3958" dirty="0"/>
          </a:p>
          <a:p>
            <a:r>
              <a:rPr lang="en-US" sz="3958" dirty="0" err="1"/>
              <a:t>Quiero</a:t>
            </a:r>
            <a:r>
              <a:rPr lang="en-US" sz="3958" dirty="0"/>
              <a:t> que </a:t>
            </a:r>
            <a:r>
              <a:rPr lang="en-US" sz="3958" dirty="0" err="1"/>
              <a:t>nosotros</a:t>
            </a:r>
            <a:r>
              <a:rPr lang="en-US" sz="3958" dirty="0"/>
              <a:t> </a:t>
            </a:r>
            <a:r>
              <a:rPr lang="en-US" sz="3958" b="1" u="sng" dirty="0" err="1"/>
              <a:t>tengamos</a:t>
            </a:r>
            <a:r>
              <a:rPr lang="en-US" sz="3958" dirty="0"/>
              <a:t> una </a:t>
            </a:r>
            <a:r>
              <a:rPr lang="en-US" sz="3958" dirty="0" err="1"/>
              <a:t>vida</a:t>
            </a:r>
            <a:r>
              <a:rPr lang="en-US" sz="3958" dirty="0"/>
              <a:t> </a:t>
            </a:r>
            <a:r>
              <a:rPr lang="en-US" sz="3958" dirty="0" err="1"/>
              <a:t>feliz</a:t>
            </a:r>
            <a:r>
              <a:rPr lang="en-US" sz="3958" dirty="0"/>
              <a:t> </a:t>
            </a:r>
            <a:r>
              <a:rPr lang="en-US" sz="3958" dirty="0" err="1"/>
              <a:t>juntos</a:t>
            </a:r>
            <a:r>
              <a:rPr lang="en-US" sz="3958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511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58BA59-55FC-1D4F-8E0B-7C822B942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6" t="-1" r="18776" b="39674"/>
          <a:stretch/>
        </p:blipFill>
        <p:spPr>
          <a:xfrm>
            <a:off x="1112008" y="1360662"/>
            <a:ext cx="2940225" cy="4294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35AB5-93CD-5C4F-B61C-469D1A03DA53}"/>
              </a:ext>
            </a:extLst>
          </p:cNvPr>
          <p:cNvSpPr txBox="1"/>
          <p:nvPr/>
        </p:nvSpPr>
        <p:spPr>
          <a:xfrm>
            <a:off x="1512648" y="5956236"/>
            <a:ext cx="190789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58" dirty="0"/>
              <a:t>Maribel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3F59E-B539-BC45-86CA-51A8E50392B8}"/>
              </a:ext>
            </a:extLst>
          </p:cNvPr>
          <p:cNvSpPr txBox="1"/>
          <p:nvPr/>
        </p:nvSpPr>
        <p:spPr>
          <a:xfrm>
            <a:off x="5296174" y="1360660"/>
            <a:ext cx="10451964" cy="5574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58" dirty="0"/>
              <a:t>Me </a:t>
            </a:r>
            <a:r>
              <a:rPr lang="en-US" sz="3958" dirty="0" err="1"/>
              <a:t>quiero</a:t>
            </a:r>
            <a:r>
              <a:rPr lang="en-US" sz="3958" dirty="0"/>
              <a:t> </a:t>
            </a:r>
            <a:r>
              <a:rPr lang="en-US" sz="3958" dirty="0" err="1"/>
              <a:t>casar</a:t>
            </a:r>
            <a:r>
              <a:rPr lang="en-US" sz="3958" dirty="0"/>
              <a:t> con Alex.</a:t>
            </a:r>
          </a:p>
          <a:p>
            <a:endParaRPr lang="en-US" sz="3958" dirty="0"/>
          </a:p>
          <a:p>
            <a:r>
              <a:rPr lang="en-US" sz="3958" dirty="0" err="1"/>
              <a:t>Prefiero</a:t>
            </a:r>
            <a:r>
              <a:rPr lang="en-US" sz="3958" dirty="0"/>
              <a:t> que </a:t>
            </a:r>
            <a:r>
              <a:rPr lang="en-US" sz="3958" b="1" u="sng" dirty="0" err="1"/>
              <a:t>tengamos</a:t>
            </a:r>
            <a:r>
              <a:rPr lang="en-US" sz="3958" dirty="0"/>
              <a:t> una </a:t>
            </a:r>
            <a:r>
              <a:rPr lang="en-US" sz="3958" dirty="0" err="1"/>
              <a:t>boda</a:t>
            </a:r>
            <a:r>
              <a:rPr lang="en-US" sz="3958" dirty="0"/>
              <a:t> </a:t>
            </a:r>
            <a:r>
              <a:rPr lang="en-US" sz="3958" dirty="0" err="1"/>
              <a:t>pequeña</a:t>
            </a:r>
            <a:r>
              <a:rPr lang="en-US" sz="3958" dirty="0"/>
              <a:t>.</a:t>
            </a:r>
          </a:p>
          <a:p>
            <a:endParaRPr lang="en-US" sz="3958" dirty="0"/>
          </a:p>
          <a:p>
            <a:r>
              <a:rPr lang="en-US" sz="3958" dirty="0" err="1"/>
              <a:t>Quiero</a:t>
            </a:r>
            <a:r>
              <a:rPr lang="en-US" sz="3958" dirty="0"/>
              <a:t> que </a:t>
            </a:r>
            <a:r>
              <a:rPr lang="en-US" sz="3958" dirty="0" err="1"/>
              <a:t>nos</a:t>
            </a:r>
            <a:r>
              <a:rPr lang="en-US" sz="3958" dirty="0"/>
              <a:t> </a:t>
            </a:r>
            <a:r>
              <a:rPr lang="en-US" sz="3958" b="1" u="sng" dirty="0" err="1"/>
              <a:t>casemos</a:t>
            </a:r>
            <a:r>
              <a:rPr lang="en-US" sz="3958" dirty="0"/>
              <a:t> </a:t>
            </a:r>
            <a:r>
              <a:rPr lang="en-US" sz="3958" dirty="0" err="1"/>
              <a:t>en</a:t>
            </a:r>
            <a:r>
              <a:rPr lang="en-US" sz="3958" dirty="0"/>
              <a:t> una </a:t>
            </a:r>
            <a:r>
              <a:rPr lang="en-US" sz="3958" dirty="0" err="1"/>
              <a:t>iglesia</a:t>
            </a:r>
            <a:r>
              <a:rPr lang="en-US" sz="3958" dirty="0"/>
              <a:t> </a:t>
            </a:r>
            <a:r>
              <a:rPr lang="en-US" sz="3958" dirty="0" err="1"/>
              <a:t>muy</a:t>
            </a:r>
            <a:r>
              <a:rPr lang="en-US" sz="3958" dirty="0"/>
              <a:t> </a:t>
            </a:r>
            <a:r>
              <a:rPr lang="en-US" sz="3958" dirty="0" err="1"/>
              <a:t>bella</a:t>
            </a:r>
            <a:r>
              <a:rPr lang="en-US" sz="3958" dirty="0"/>
              <a:t>.</a:t>
            </a:r>
          </a:p>
          <a:p>
            <a:endParaRPr lang="en-US" sz="3958" dirty="0"/>
          </a:p>
          <a:p>
            <a:r>
              <a:rPr lang="en-US" sz="3958" dirty="0" err="1"/>
              <a:t>Quiero</a:t>
            </a:r>
            <a:r>
              <a:rPr lang="en-US" sz="3958" dirty="0"/>
              <a:t> que </a:t>
            </a:r>
            <a:r>
              <a:rPr lang="en-US" sz="3958" b="1" u="sng" dirty="0" err="1"/>
              <a:t>vayamos</a:t>
            </a:r>
            <a:r>
              <a:rPr lang="en-US" sz="3958" dirty="0"/>
              <a:t> de </a:t>
            </a:r>
            <a:r>
              <a:rPr lang="en-US" sz="3958" dirty="0" err="1"/>
              <a:t>luna</a:t>
            </a:r>
            <a:r>
              <a:rPr lang="en-US" sz="3958" dirty="0"/>
              <a:t> de </a:t>
            </a:r>
            <a:r>
              <a:rPr lang="en-US" sz="3958" dirty="0" err="1"/>
              <a:t>miel</a:t>
            </a:r>
            <a:r>
              <a:rPr lang="en-US" sz="3958" dirty="0"/>
              <a:t> a Grecia.</a:t>
            </a:r>
          </a:p>
          <a:p>
            <a:endParaRPr lang="en-US" sz="3958" dirty="0"/>
          </a:p>
          <a:p>
            <a:r>
              <a:rPr lang="en-US" sz="3958" dirty="0" err="1"/>
              <a:t>Deseo</a:t>
            </a:r>
            <a:r>
              <a:rPr lang="en-US" sz="3958" dirty="0"/>
              <a:t> que Alex </a:t>
            </a:r>
            <a:r>
              <a:rPr lang="en-US" sz="3958" b="1" u="sng" dirty="0"/>
              <a:t>sea</a:t>
            </a:r>
            <a:r>
              <a:rPr lang="en-US" sz="3958" dirty="0"/>
              <a:t> </a:t>
            </a:r>
            <a:r>
              <a:rPr lang="en-US" sz="3958" dirty="0" err="1"/>
              <a:t>feliz</a:t>
            </a:r>
            <a:r>
              <a:rPr lang="en-US" sz="3958" dirty="0"/>
              <a:t> </a:t>
            </a:r>
            <a:r>
              <a:rPr lang="en-US" sz="3958" dirty="0" err="1"/>
              <a:t>conmigo</a:t>
            </a:r>
            <a:r>
              <a:rPr lang="en-US" sz="3958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10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29ECC-F7AD-8E48-A0DA-1BE18639E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6" t="-1" r="18776" b="39674"/>
          <a:stretch/>
        </p:blipFill>
        <p:spPr>
          <a:xfrm>
            <a:off x="1319330" y="1143400"/>
            <a:ext cx="2940225" cy="4294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6D300-ECB9-EF4E-A86D-F9C2AF585B17}"/>
              </a:ext>
            </a:extLst>
          </p:cNvPr>
          <p:cNvSpPr txBox="1"/>
          <p:nvPr/>
        </p:nvSpPr>
        <p:spPr>
          <a:xfrm>
            <a:off x="4862679" y="1949847"/>
            <a:ext cx="10182980" cy="364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17" dirty="0" err="1"/>
              <a:t>Quiero</a:t>
            </a:r>
            <a:r>
              <a:rPr lang="en-US" sz="4617" dirty="0"/>
              <a:t> una </a:t>
            </a:r>
            <a:r>
              <a:rPr lang="en-US" sz="4617" dirty="0" err="1"/>
              <a:t>boda</a:t>
            </a:r>
            <a:r>
              <a:rPr lang="en-US" sz="4617" dirty="0"/>
              <a:t> </a:t>
            </a:r>
            <a:r>
              <a:rPr lang="en-US" sz="4617" dirty="0" err="1"/>
              <a:t>pequeña</a:t>
            </a:r>
            <a:r>
              <a:rPr lang="en-US" sz="4617" dirty="0"/>
              <a:t>.</a:t>
            </a:r>
          </a:p>
          <a:p>
            <a:endParaRPr lang="en-US" sz="4617" dirty="0"/>
          </a:p>
          <a:p>
            <a:r>
              <a:rPr lang="en-US" sz="4617" dirty="0" err="1"/>
              <a:t>Quiero</a:t>
            </a:r>
            <a:r>
              <a:rPr lang="en-US" sz="4617" dirty="0"/>
              <a:t> </a:t>
            </a:r>
            <a:r>
              <a:rPr lang="en-US" sz="4617" dirty="0" err="1"/>
              <a:t>tener</a:t>
            </a:r>
            <a:r>
              <a:rPr lang="en-US" sz="4617" dirty="0"/>
              <a:t> una </a:t>
            </a:r>
            <a:r>
              <a:rPr lang="en-US" sz="4617" dirty="0" err="1"/>
              <a:t>boda</a:t>
            </a:r>
            <a:r>
              <a:rPr lang="en-US" sz="4617" dirty="0"/>
              <a:t> </a:t>
            </a:r>
            <a:r>
              <a:rPr lang="en-US" sz="4617" dirty="0" err="1"/>
              <a:t>pequeña</a:t>
            </a:r>
            <a:r>
              <a:rPr lang="en-US" sz="4617" dirty="0"/>
              <a:t>.</a:t>
            </a:r>
          </a:p>
          <a:p>
            <a:endParaRPr lang="en-US" sz="4617" dirty="0"/>
          </a:p>
          <a:p>
            <a:r>
              <a:rPr lang="en-US" sz="4617" dirty="0" err="1"/>
              <a:t>Quiero</a:t>
            </a:r>
            <a:r>
              <a:rPr lang="en-US" sz="4617" dirty="0"/>
              <a:t> que </a:t>
            </a:r>
            <a:r>
              <a:rPr lang="en-US" sz="4617" dirty="0" err="1"/>
              <a:t>tengamos</a:t>
            </a:r>
            <a:r>
              <a:rPr lang="en-US" sz="4617" dirty="0"/>
              <a:t> una </a:t>
            </a:r>
            <a:r>
              <a:rPr lang="en-US" sz="4617" dirty="0" err="1"/>
              <a:t>boda</a:t>
            </a:r>
            <a:r>
              <a:rPr lang="en-US" sz="4617" dirty="0"/>
              <a:t> </a:t>
            </a:r>
            <a:r>
              <a:rPr lang="en-US" sz="4617" dirty="0" err="1"/>
              <a:t>pequeña</a:t>
            </a:r>
            <a:r>
              <a:rPr lang="en-US" sz="4617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1A1F3-18D2-9845-BCD3-A479492911F6}"/>
              </a:ext>
            </a:extLst>
          </p:cNvPr>
          <p:cNvSpPr txBox="1"/>
          <p:nvPr/>
        </p:nvSpPr>
        <p:spPr>
          <a:xfrm>
            <a:off x="6577811" y="280631"/>
            <a:ext cx="5512919" cy="802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17" dirty="0">
                <a:solidFill>
                  <a:schemeClr val="accent2">
                    <a:lumMod val="75000"/>
                  </a:schemeClr>
                </a:solidFill>
              </a:rPr>
              <a:t>¿</a:t>
            </a:r>
            <a:r>
              <a:rPr lang="en-US" sz="4617" dirty="0" err="1">
                <a:solidFill>
                  <a:schemeClr val="accent2">
                    <a:lumMod val="75000"/>
                  </a:schemeClr>
                </a:solidFill>
              </a:rPr>
              <a:t>Cuál</a:t>
            </a:r>
            <a:r>
              <a:rPr lang="en-US" sz="4617" dirty="0">
                <a:solidFill>
                  <a:schemeClr val="accent2">
                    <a:lumMod val="75000"/>
                  </a:schemeClr>
                </a:solidFill>
              </a:rPr>
              <a:t> es la </a:t>
            </a:r>
            <a:r>
              <a:rPr lang="en-US" sz="4617" dirty="0" err="1">
                <a:solidFill>
                  <a:schemeClr val="accent2">
                    <a:lumMod val="75000"/>
                  </a:schemeClr>
                </a:solidFill>
              </a:rPr>
              <a:t>diferencia</a:t>
            </a:r>
            <a:r>
              <a:rPr lang="en-US" sz="4617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B6BA76-25FB-704F-858E-E052B123B162}"/>
              </a:ext>
            </a:extLst>
          </p:cNvPr>
          <p:cNvSpPr/>
          <p:nvPr/>
        </p:nvSpPr>
        <p:spPr>
          <a:xfrm>
            <a:off x="14318255" y="2412977"/>
            <a:ext cx="3467957" cy="1068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68" dirty="0" err="1"/>
              <a:t>Oración</a:t>
            </a:r>
            <a:r>
              <a:rPr lang="en-US" sz="2968" dirty="0"/>
              <a:t> simple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E27E8-2F0E-7B4B-BB86-1EC284522C3D}"/>
              </a:ext>
            </a:extLst>
          </p:cNvPr>
          <p:cNvSpPr/>
          <p:nvPr/>
        </p:nvSpPr>
        <p:spPr>
          <a:xfrm>
            <a:off x="16278405" y="4368452"/>
            <a:ext cx="3467957" cy="1068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68" dirty="0" err="1"/>
              <a:t>Oración</a:t>
            </a:r>
            <a:r>
              <a:rPr lang="en-US" sz="2968" dirty="0"/>
              <a:t> </a:t>
            </a:r>
            <a:r>
              <a:rPr lang="en-US" sz="2968" dirty="0" err="1"/>
              <a:t>compleja</a:t>
            </a:r>
            <a:endParaRPr lang="en-US" sz="2968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3DEE7B-8D84-6548-82A3-387F1AD98539}"/>
              </a:ext>
            </a:extLst>
          </p:cNvPr>
          <p:cNvSpPr/>
          <p:nvPr/>
        </p:nvSpPr>
        <p:spPr>
          <a:xfrm>
            <a:off x="4862679" y="5654675"/>
            <a:ext cx="1871828" cy="65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68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9DDF03-F91D-3640-BC25-CC9701FC81E9}"/>
              </a:ext>
            </a:extLst>
          </p:cNvPr>
          <p:cNvSpPr/>
          <p:nvPr/>
        </p:nvSpPr>
        <p:spPr>
          <a:xfrm>
            <a:off x="7124390" y="5654675"/>
            <a:ext cx="8443722" cy="65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68" dirty="0"/>
              <a:t>2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DE17B6E-EA60-8A4A-BEBC-34DB27D83540}"/>
              </a:ext>
            </a:extLst>
          </p:cNvPr>
          <p:cNvSpPr/>
          <p:nvPr/>
        </p:nvSpPr>
        <p:spPr>
          <a:xfrm rot="16200000">
            <a:off x="10924538" y="6334346"/>
            <a:ext cx="843431" cy="116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28C8EB-A79A-524B-AA35-51ED9654462B}"/>
              </a:ext>
            </a:extLst>
          </p:cNvPr>
          <p:cNvSpPr txBox="1"/>
          <p:nvPr/>
        </p:nvSpPr>
        <p:spPr>
          <a:xfrm>
            <a:off x="10288672" y="7585335"/>
            <a:ext cx="1831912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/>
              <a:t>Subjuntivo</a:t>
            </a:r>
            <a:endParaRPr lang="en-US" sz="2968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676E30B-54FB-E54F-9830-F00CCC83B24F}"/>
              </a:ext>
            </a:extLst>
          </p:cNvPr>
          <p:cNvSpPr/>
          <p:nvPr/>
        </p:nvSpPr>
        <p:spPr>
          <a:xfrm rot="16200000">
            <a:off x="5376879" y="6298562"/>
            <a:ext cx="843431" cy="116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E041B-59C4-9A40-8417-C5DDC7F771D5}"/>
              </a:ext>
            </a:extLst>
          </p:cNvPr>
          <p:cNvSpPr txBox="1"/>
          <p:nvPr/>
        </p:nvSpPr>
        <p:spPr>
          <a:xfrm>
            <a:off x="4994612" y="7595978"/>
            <a:ext cx="1687706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68" dirty="0" err="1"/>
              <a:t>Indicativo</a:t>
            </a:r>
            <a:endParaRPr lang="en-US" sz="2968" dirty="0"/>
          </a:p>
        </p:txBody>
      </p:sp>
    </p:spTree>
    <p:extLst>
      <p:ext uri="{BB962C8B-B14F-4D97-AF65-F5344CB8AC3E}">
        <p14:creationId xmlns:p14="http://schemas.microsoft.com/office/powerpoint/2010/main" val="198477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AFA15-C841-014A-B5EE-FCC86DED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20" y="294676"/>
            <a:ext cx="14341136" cy="107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9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2F1D8-9664-FA43-B8FF-80CB507F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48" y="397"/>
            <a:ext cx="16365802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spc="180" dirty="0"/>
              <a:t>P</a:t>
            </a:r>
            <a:r>
              <a:rPr spc="-350" dirty="0"/>
              <a:t>r</a:t>
            </a:r>
            <a:r>
              <a:rPr spc="440" dirty="0"/>
              <a:t>e</a:t>
            </a:r>
            <a:r>
              <a:rPr spc="215" dirty="0"/>
              <a:t>s</a:t>
            </a:r>
            <a:r>
              <a:rPr spc="440" dirty="0"/>
              <a:t>e</a:t>
            </a:r>
            <a:r>
              <a:rPr spc="285" dirty="0"/>
              <a:t>n</a:t>
            </a:r>
            <a:r>
              <a:rPr spc="310" dirty="0"/>
              <a:t>t</a:t>
            </a:r>
            <a:r>
              <a:rPr spc="-710" dirty="0"/>
              <a:t> </a:t>
            </a:r>
            <a:r>
              <a:rPr spc="210" dirty="0"/>
              <a:t>S</a:t>
            </a:r>
            <a:r>
              <a:rPr spc="45" dirty="0"/>
              <a:t>u</a:t>
            </a:r>
            <a:r>
              <a:rPr spc="175" dirty="0"/>
              <a:t>b</a:t>
            </a:r>
            <a:r>
              <a:rPr spc="-430" dirty="0"/>
              <a:t>j</a:t>
            </a:r>
            <a:r>
              <a:rPr spc="114" dirty="0"/>
              <a:t>u</a:t>
            </a:r>
            <a:r>
              <a:rPr spc="285" dirty="0"/>
              <a:t>n</a:t>
            </a:r>
            <a:r>
              <a:rPr spc="270" dirty="0"/>
              <a:t>c</a:t>
            </a:r>
            <a:r>
              <a:rPr spc="135" dirty="0"/>
              <a:t>t</a:t>
            </a:r>
            <a:r>
              <a:rPr spc="-15" dirty="0"/>
              <a:t>i</a:t>
            </a:r>
            <a:r>
              <a:rPr spc="-430" dirty="0"/>
              <a:t>v</a:t>
            </a:r>
            <a:r>
              <a:rPr spc="475" dirty="0"/>
              <a:t>e</a:t>
            </a:r>
          </a:p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sz="3600" spc="-20" dirty="0">
                <a:latin typeface="Arial"/>
                <a:cs typeface="Arial"/>
              </a:rPr>
              <a:t>Ex</a:t>
            </a:r>
            <a:r>
              <a:rPr sz="3600" spc="-20" dirty="0">
                <a:latin typeface="Tahoma"/>
                <a:cs typeface="Tahoma"/>
              </a:rPr>
              <a:t>a</a:t>
            </a:r>
            <a:r>
              <a:rPr sz="3600" spc="-20" dirty="0">
                <a:latin typeface="Arial"/>
                <a:cs typeface="Arial"/>
              </a:rPr>
              <a:t>mples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23452" y="2989437"/>
          <a:ext cx="13043535" cy="6979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7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7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b="1" spc="15" dirty="0">
                          <a:latin typeface="Arial"/>
                          <a:cs typeface="Arial"/>
                        </a:rPr>
                        <a:t>Pronoun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b="1" spc="60" dirty="0">
                          <a:latin typeface="Arial"/>
                          <a:cs typeface="Arial"/>
                        </a:rPr>
                        <a:t>Amar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b="1" spc="85" dirty="0">
                          <a:latin typeface="Arial"/>
                          <a:cs typeface="Arial"/>
                        </a:rPr>
                        <a:t>Comer/Vivir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065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-190" dirty="0">
                          <a:latin typeface="Microsoft Sans Serif"/>
                          <a:cs typeface="Microsoft Sans Serif"/>
                        </a:rPr>
                        <a:t>Yo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am</a:t>
                      </a:r>
                      <a:r>
                        <a:rPr sz="2600" b="1" spc="105" dirty="0">
                          <a:latin typeface="Arial"/>
                          <a:cs typeface="Arial"/>
                        </a:rPr>
                        <a:t>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com</a:t>
                      </a:r>
                      <a:r>
                        <a:rPr sz="2600" b="1" spc="85" dirty="0">
                          <a:latin typeface="Arial"/>
                          <a:cs typeface="Arial"/>
                        </a:rPr>
                        <a:t>a—</a:t>
                      </a: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viv</a:t>
                      </a:r>
                      <a:r>
                        <a:rPr sz="2600" b="1" spc="85" dirty="0">
                          <a:latin typeface="Arial"/>
                          <a:cs typeface="Arial"/>
                        </a:rPr>
                        <a:t>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065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-170" dirty="0">
                          <a:latin typeface="Microsoft Sans Serif"/>
                          <a:cs typeface="Microsoft Sans Serif"/>
                        </a:rPr>
                        <a:t>Tú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50" dirty="0">
                          <a:latin typeface="Microsoft Sans Serif"/>
                          <a:cs typeface="Microsoft Sans Serif"/>
                        </a:rPr>
                        <a:t>am</a:t>
                      </a:r>
                      <a:r>
                        <a:rPr sz="2600" b="1" spc="50" dirty="0">
                          <a:latin typeface="Arial"/>
                          <a:cs typeface="Arial"/>
                        </a:rPr>
                        <a:t>es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com</a:t>
                      </a:r>
                      <a:r>
                        <a:rPr sz="2600" b="1" spc="13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600" spc="130" dirty="0">
                          <a:latin typeface="Microsoft Sans Serif"/>
                          <a:cs typeface="Microsoft Sans Serif"/>
                        </a:rPr>
                        <a:t>—viv</a:t>
                      </a:r>
                      <a:r>
                        <a:rPr sz="2600" b="1" spc="130" dirty="0">
                          <a:latin typeface="Arial"/>
                          <a:cs typeface="Arial"/>
                        </a:rPr>
                        <a:t>as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70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él/ella/Ud.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05" dirty="0">
                          <a:latin typeface="Microsoft Sans Serif"/>
                          <a:cs typeface="Microsoft Sans Serif"/>
                        </a:rPr>
                        <a:t>am</a:t>
                      </a:r>
                      <a:r>
                        <a:rPr sz="2600" b="1" spc="105" dirty="0">
                          <a:latin typeface="Arial"/>
                          <a:cs typeface="Arial"/>
                        </a:rPr>
                        <a:t>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90" dirty="0">
                          <a:latin typeface="Microsoft Sans Serif"/>
                          <a:cs typeface="Microsoft Sans Serif"/>
                        </a:rPr>
                        <a:t>com</a:t>
                      </a:r>
                      <a:r>
                        <a:rPr sz="2600" b="1" spc="19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600" spc="190" dirty="0">
                          <a:latin typeface="Microsoft Sans Serif"/>
                          <a:cs typeface="Microsoft Sans Serif"/>
                        </a:rPr>
                        <a:t>—viv</a:t>
                      </a:r>
                      <a:r>
                        <a:rPr sz="2600" b="1" spc="190" dirty="0">
                          <a:latin typeface="Arial"/>
                          <a:cs typeface="Arial"/>
                        </a:rPr>
                        <a:t>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00" dirty="0">
                          <a:latin typeface="Microsoft Sans Serif"/>
                          <a:cs typeface="Microsoft Sans Serif"/>
                        </a:rPr>
                        <a:t>nosotros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55" dirty="0">
                          <a:latin typeface="Microsoft Sans Serif"/>
                          <a:cs typeface="Microsoft Sans Serif"/>
                        </a:rPr>
                        <a:t>am</a:t>
                      </a:r>
                      <a:r>
                        <a:rPr sz="2600" b="1" spc="55" dirty="0">
                          <a:latin typeface="Arial"/>
                          <a:cs typeface="Arial"/>
                        </a:rPr>
                        <a:t>emos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com</a:t>
                      </a:r>
                      <a:r>
                        <a:rPr sz="2600" b="1" spc="120" dirty="0">
                          <a:latin typeface="Arial"/>
                          <a:cs typeface="Arial"/>
                        </a:rPr>
                        <a:t>amos</a:t>
                      </a:r>
                      <a:r>
                        <a:rPr sz="2600" spc="120" dirty="0">
                          <a:latin typeface="Microsoft Sans Serif"/>
                          <a:cs typeface="Microsoft Sans Serif"/>
                        </a:rPr>
                        <a:t>—viv</a:t>
                      </a:r>
                      <a:r>
                        <a:rPr sz="2600" b="1" spc="120" dirty="0">
                          <a:latin typeface="Arial"/>
                          <a:cs typeface="Arial"/>
                        </a:rPr>
                        <a:t>amos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0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90" dirty="0">
                          <a:latin typeface="Microsoft Sans Serif"/>
                          <a:cs typeface="Microsoft Sans Serif"/>
                        </a:rPr>
                        <a:t>vosotros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40" dirty="0">
                          <a:latin typeface="Microsoft Sans Serif"/>
                          <a:cs typeface="Microsoft Sans Serif"/>
                        </a:rPr>
                        <a:t>am</a:t>
                      </a:r>
                      <a:r>
                        <a:rPr sz="2600" b="1" spc="40" dirty="0">
                          <a:latin typeface="Arial"/>
                          <a:cs typeface="Arial"/>
                        </a:rPr>
                        <a:t>éis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com</a:t>
                      </a:r>
                      <a:r>
                        <a:rPr sz="2600" b="1" spc="114" dirty="0">
                          <a:latin typeface="Arial"/>
                          <a:cs typeface="Arial"/>
                        </a:rPr>
                        <a:t>áis</a:t>
                      </a:r>
                      <a:r>
                        <a:rPr sz="2600" spc="114" dirty="0">
                          <a:latin typeface="Microsoft Sans Serif"/>
                          <a:cs typeface="Microsoft Sans Serif"/>
                        </a:rPr>
                        <a:t>—viv</a:t>
                      </a:r>
                      <a:r>
                        <a:rPr sz="2600" b="1" spc="114" dirty="0">
                          <a:latin typeface="Arial"/>
                          <a:cs typeface="Arial"/>
                        </a:rPr>
                        <a:t>áis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7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65" dirty="0">
                          <a:latin typeface="Microsoft Sans Serif"/>
                          <a:cs typeface="Microsoft Sans Serif"/>
                        </a:rPr>
                        <a:t>ellos/ellas/Uds.</a:t>
                      </a:r>
                      <a:endParaRPr sz="2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85" dirty="0">
                          <a:latin typeface="Microsoft Sans Serif"/>
                          <a:cs typeface="Microsoft Sans Serif"/>
                        </a:rPr>
                        <a:t>am</a:t>
                      </a:r>
                      <a:r>
                        <a:rPr sz="2600" b="1" spc="85" dirty="0">
                          <a:latin typeface="Arial"/>
                          <a:cs typeface="Arial"/>
                        </a:rPr>
                        <a:t>en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0"/>
                        </a:spcBef>
                      </a:pPr>
                      <a:r>
                        <a:rPr sz="2600" spc="160" dirty="0">
                          <a:latin typeface="Microsoft Sans Serif"/>
                          <a:cs typeface="Microsoft Sans Serif"/>
                        </a:rPr>
                        <a:t>com</a:t>
                      </a:r>
                      <a:r>
                        <a:rPr sz="2600" b="1" spc="16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600" spc="160" dirty="0">
                          <a:latin typeface="Microsoft Sans Serif"/>
                          <a:cs typeface="Microsoft Sans Serif"/>
                        </a:rPr>
                        <a:t>—viv</a:t>
                      </a:r>
                      <a:r>
                        <a:rPr sz="2600" b="1" spc="160" dirty="0">
                          <a:latin typeface="Arial"/>
                          <a:cs typeface="Arial"/>
                        </a:rPr>
                        <a:t>an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1503</Words>
  <Application>Microsoft Macintosh PowerPoint</Application>
  <PresentationFormat>Custom</PresentationFormat>
  <Paragraphs>327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Black</vt:lpstr>
      <vt:lpstr>Calibri</vt:lpstr>
      <vt:lpstr>Georgia</vt:lpstr>
      <vt:lpstr>Microsoft Sans Serif</vt:lpstr>
      <vt:lpstr>Tahoma</vt:lpstr>
      <vt:lpstr>Times New Roman</vt:lpstr>
      <vt:lpstr>Office Theme</vt:lpstr>
      <vt:lpstr>Chapter 12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 Subjunctive Examples</vt:lpstr>
      <vt:lpstr>PowerPoint Presentation</vt:lpstr>
      <vt:lpstr>Present Subjunctive Examples</vt:lpstr>
      <vt:lpstr>PowerPoint Presentation</vt:lpstr>
      <vt:lpstr>Present Subjunctive Irregular forms</vt:lpstr>
      <vt:lpstr>PowerPoint Presentation</vt:lpstr>
      <vt:lpstr>PowerPoint Presentation</vt:lpstr>
      <vt:lpstr>PowerPoint Presentation</vt:lpstr>
      <vt:lpstr>Expresar deseos y peticiones </vt:lpstr>
      <vt:lpstr>Verbos de influencia</vt:lpstr>
      <vt:lpstr>Verbos de influencia</vt:lpstr>
      <vt:lpstr>PowerPoint Presentation</vt:lpstr>
      <vt:lpstr>PowerPoint Presentation</vt:lpstr>
      <vt:lpstr>Present Subjunctive Wishes</vt:lpstr>
      <vt:lpstr>Present Subjunctive Indirect Commands</vt:lpstr>
      <vt:lpstr>Present Subjunctive Negative Commands</vt:lpstr>
      <vt:lpstr>Oraciones impersonales</vt:lpstr>
      <vt:lpstr>PowerPoint Presentation</vt:lpstr>
      <vt:lpstr>¡Cuidado!</vt:lpstr>
      <vt:lpstr>Adverbial Conjunctions Clauses that require the subjunctive</vt:lpstr>
      <vt:lpstr>Adverbial Conjunctions Clauses that require the subjunctive</vt:lpstr>
      <vt:lpstr>Adverbial Conjunctions Clauses that require the subjunctive</vt:lpstr>
      <vt:lpstr>Adverbial Conjunctions Clauses that require the subjunctive</vt:lpstr>
      <vt:lpstr>Adverbial Conjunctions Clauses that require the subjunctive</vt:lpstr>
      <vt:lpstr>PowerPoint Presentation</vt:lpstr>
      <vt:lpstr>PowerPoint Presentation</vt:lpstr>
      <vt:lpstr>Passive Voice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ch12</dc:title>
  <cp:lastModifiedBy>Juan Jose Garrido Garrido Pozu</cp:lastModifiedBy>
  <cp:revision>9</cp:revision>
  <dcterms:created xsi:type="dcterms:W3CDTF">2021-05-05T20:30:16Z</dcterms:created>
  <dcterms:modified xsi:type="dcterms:W3CDTF">2021-07-07T16:41:05Z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2020-05-12T00:00:00Z</vt:filetime>
  </property>
  <property fmtid="{D5CDD505-2E9C-101B-9397-08002B2CF9AE}" pid="3" name="Creator">
    <vt:lpwstr>Keynote</vt:lpwstr>
  </property>
  <property fmtid="{D5CDD505-2E9C-101B-9397-08002B2CF9AE}" pid="4" name="LastSaved">
    <vt:filetime>2021-05-05T00:00:00Z</vt:filetime>
  </property>
</Properties>
</file>